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0" r:id="rId5"/>
    <p:sldId id="263" r:id="rId6"/>
    <p:sldId id="262" r:id="rId7"/>
    <p:sldId id="264" r:id="rId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86367-D44E-4468-B72C-9C374BD0B0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a:extLst>
              <a:ext uri="{FF2B5EF4-FFF2-40B4-BE49-F238E27FC236}">
                <a16:creationId xmlns:a16="http://schemas.microsoft.com/office/drawing/2014/main" id="{EC1CCBA8-05DC-4905-98A9-834AB4BECD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3D2B19F2-7125-4200-82CC-B766E7A7D2A0}"/>
              </a:ext>
            </a:extLst>
          </p:cNvPr>
          <p:cNvSpPr>
            <a:spLocks noGrp="1"/>
          </p:cNvSpPr>
          <p:nvPr>
            <p:ph type="dt" sz="half" idx="10"/>
          </p:nvPr>
        </p:nvSpPr>
        <p:spPr/>
        <p:txBody>
          <a:bodyPr/>
          <a:lstStyle/>
          <a:p>
            <a:fld id="{DE3C0F9E-FB1A-43B1-8C79-324482033617}" type="datetimeFigureOut">
              <a:rPr lang="fi-FI" smtClean="0"/>
              <a:t>3.10.2022</a:t>
            </a:fld>
            <a:endParaRPr lang="fi-FI"/>
          </a:p>
        </p:txBody>
      </p:sp>
      <p:sp>
        <p:nvSpPr>
          <p:cNvPr id="5" name="Footer Placeholder 4">
            <a:extLst>
              <a:ext uri="{FF2B5EF4-FFF2-40B4-BE49-F238E27FC236}">
                <a16:creationId xmlns:a16="http://schemas.microsoft.com/office/drawing/2014/main" id="{AF3E3207-AD2E-45CD-983C-AD0E6902C277}"/>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2087F393-F27B-4803-8DED-FCED1B5AE611}"/>
              </a:ext>
            </a:extLst>
          </p:cNvPr>
          <p:cNvSpPr>
            <a:spLocks noGrp="1"/>
          </p:cNvSpPr>
          <p:nvPr>
            <p:ph type="sldNum" sz="quarter" idx="12"/>
          </p:nvPr>
        </p:nvSpPr>
        <p:spPr/>
        <p:txBody>
          <a:bodyPr/>
          <a:lstStyle/>
          <a:p>
            <a:fld id="{C4D4457C-06BF-47E2-A85C-838B30598A9A}" type="slidenum">
              <a:rPr lang="fi-FI" smtClean="0"/>
              <a:t>‹#›</a:t>
            </a:fld>
            <a:endParaRPr lang="fi-FI"/>
          </a:p>
        </p:txBody>
      </p:sp>
    </p:spTree>
    <p:extLst>
      <p:ext uri="{BB962C8B-B14F-4D97-AF65-F5344CB8AC3E}">
        <p14:creationId xmlns:p14="http://schemas.microsoft.com/office/powerpoint/2010/main" val="47792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CE987-0CCF-417B-A87F-2DA6E8D1A340}"/>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880DBCE2-862E-4849-B707-B0E07718DC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493FBC4D-F98B-4FEA-8C26-A7C28952A6A1}"/>
              </a:ext>
            </a:extLst>
          </p:cNvPr>
          <p:cNvSpPr>
            <a:spLocks noGrp="1"/>
          </p:cNvSpPr>
          <p:nvPr>
            <p:ph type="dt" sz="half" idx="10"/>
          </p:nvPr>
        </p:nvSpPr>
        <p:spPr/>
        <p:txBody>
          <a:bodyPr/>
          <a:lstStyle/>
          <a:p>
            <a:fld id="{DE3C0F9E-FB1A-43B1-8C79-324482033617}" type="datetimeFigureOut">
              <a:rPr lang="fi-FI" smtClean="0"/>
              <a:t>3.10.2022</a:t>
            </a:fld>
            <a:endParaRPr lang="fi-FI"/>
          </a:p>
        </p:txBody>
      </p:sp>
      <p:sp>
        <p:nvSpPr>
          <p:cNvPr id="5" name="Footer Placeholder 4">
            <a:extLst>
              <a:ext uri="{FF2B5EF4-FFF2-40B4-BE49-F238E27FC236}">
                <a16:creationId xmlns:a16="http://schemas.microsoft.com/office/drawing/2014/main" id="{D4FE32CE-6C84-4C53-8814-C6052BF5AE8C}"/>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C794180C-C71D-4E6F-AB32-A749EDDF6393}"/>
              </a:ext>
            </a:extLst>
          </p:cNvPr>
          <p:cNvSpPr>
            <a:spLocks noGrp="1"/>
          </p:cNvSpPr>
          <p:nvPr>
            <p:ph type="sldNum" sz="quarter" idx="12"/>
          </p:nvPr>
        </p:nvSpPr>
        <p:spPr/>
        <p:txBody>
          <a:bodyPr/>
          <a:lstStyle/>
          <a:p>
            <a:fld id="{C4D4457C-06BF-47E2-A85C-838B30598A9A}" type="slidenum">
              <a:rPr lang="fi-FI" smtClean="0"/>
              <a:t>‹#›</a:t>
            </a:fld>
            <a:endParaRPr lang="fi-FI"/>
          </a:p>
        </p:txBody>
      </p:sp>
    </p:spTree>
    <p:extLst>
      <p:ext uri="{BB962C8B-B14F-4D97-AF65-F5344CB8AC3E}">
        <p14:creationId xmlns:p14="http://schemas.microsoft.com/office/powerpoint/2010/main" val="3321122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A81521-FCCA-4125-B178-C3B90201F0A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F442A6EC-82B9-429E-9E5B-23BCAC19D0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B87F5D8-5EC3-41DA-8A64-7D18D14D9446}"/>
              </a:ext>
            </a:extLst>
          </p:cNvPr>
          <p:cNvSpPr>
            <a:spLocks noGrp="1"/>
          </p:cNvSpPr>
          <p:nvPr>
            <p:ph type="dt" sz="half" idx="10"/>
          </p:nvPr>
        </p:nvSpPr>
        <p:spPr/>
        <p:txBody>
          <a:bodyPr/>
          <a:lstStyle/>
          <a:p>
            <a:fld id="{DE3C0F9E-FB1A-43B1-8C79-324482033617}" type="datetimeFigureOut">
              <a:rPr lang="fi-FI" smtClean="0"/>
              <a:t>3.10.2022</a:t>
            </a:fld>
            <a:endParaRPr lang="fi-FI"/>
          </a:p>
        </p:txBody>
      </p:sp>
      <p:sp>
        <p:nvSpPr>
          <p:cNvPr id="5" name="Footer Placeholder 4">
            <a:extLst>
              <a:ext uri="{FF2B5EF4-FFF2-40B4-BE49-F238E27FC236}">
                <a16:creationId xmlns:a16="http://schemas.microsoft.com/office/drawing/2014/main" id="{A360B7DB-2835-4A66-8575-B3FE95418B2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FA954D04-3D28-4BF3-AC99-03B25E9A9539}"/>
              </a:ext>
            </a:extLst>
          </p:cNvPr>
          <p:cNvSpPr>
            <a:spLocks noGrp="1"/>
          </p:cNvSpPr>
          <p:nvPr>
            <p:ph type="sldNum" sz="quarter" idx="12"/>
          </p:nvPr>
        </p:nvSpPr>
        <p:spPr/>
        <p:txBody>
          <a:bodyPr/>
          <a:lstStyle/>
          <a:p>
            <a:fld id="{C4D4457C-06BF-47E2-A85C-838B30598A9A}" type="slidenum">
              <a:rPr lang="fi-FI" smtClean="0"/>
              <a:t>‹#›</a:t>
            </a:fld>
            <a:endParaRPr lang="fi-FI"/>
          </a:p>
        </p:txBody>
      </p:sp>
    </p:spTree>
    <p:extLst>
      <p:ext uri="{BB962C8B-B14F-4D97-AF65-F5344CB8AC3E}">
        <p14:creationId xmlns:p14="http://schemas.microsoft.com/office/powerpoint/2010/main" val="1739006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E59DE-3E52-46E6-9094-76F512D06817}"/>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0CF814CA-8FDD-47C5-AD86-E0EFBDA508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6695B851-038A-4DA1-9FB7-0FAFECAFA00D}"/>
              </a:ext>
            </a:extLst>
          </p:cNvPr>
          <p:cNvSpPr>
            <a:spLocks noGrp="1"/>
          </p:cNvSpPr>
          <p:nvPr>
            <p:ph type="dt" sz="half" idx="10"/>
          </p:nvPr>
        </p:nvSpPr>
        <p:spPr/>
        <p:txBody>
          <a:bodyPr/>
          <a:lstStyle/>
          <a:p>
            <a:fld id="{DE3C0F9E-FB1A-43B1-8C79-324482033617}" type="datetimeFigureOut">
              <a:rPr lang="fi-FI" smtClean="0"/>
              <a:t>3.10.2022</a:t>
            </a:fld>
            <a:endParaRPr lang="fi-FI"/>
          </a:p>
        </p:txBody>
      </p:sp>
      <p:sp>
        <p:nvSpPr>
          <p:cNvPr id="5" name="Footer Placeholder 4">
            <a:extLst>
              <a:ext uri="{FF2B5EF4-FFF2-40B4-BE49-F238E27FC236}">
                <a16:creationId xmlns:a16="http://schemas.microsoft.com/office/drawing/2014/main" id="{D2B08884-F47A-426B-8B4D-D931DA0F7BA8}"/>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96D744C1-890F-40A8-860E-37905AB7D995}"/>
              </a:ext>
            </a:extLst>
          </p:cNvPr>
          <p:cNvSpPr>
            <a:spLocks noGrp="1"/>
          </p:cNvSpPr>
          <p:nvPr>
            <p:ph type="sldNum" sz="quarter" idx="12"/>
          </p:nvPr>
        </p:nvSpPr>
        <p:spPr/>
        <p:txBody>
          <a:bodyPr/>
          <a:lstStyle/>
          <a:p>
            <a:fld id="{C4D4457C-06BF-47E2-A85C-838B30598A9A}" type="slidenum">
              <a:rPr lang="fi-FI" smtClean="0"/>
              <a:t>‹#›</a:t>
            </a:fld>
            <a:endParaRPr lang="fi-FI"/>
          </a:p>
        </p:txBody>
      </p:sp>
    </p:spTree>
    <p:extLst>
      <p:ext uri="{BB962C8B-B14F-4D97-AF65-F5344CB8AC3E}">
        <p14:creationId xmlns:p14="http://schemas.microsoft.com/office/powerpoint/2010/main" val="909143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67B6A-F00B-4BA2-AA1A-33F2982C98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F0F87963-9372-47C2-A8F9-2B0C0BE9D1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78992F-41E5-4157-9BBE-1224208A63B0}"/>
              </a:ext>
            </a:extLst>
          </p:cNvPr>
          <p:cNvSpPr>
            <a:spLocks noGrp="1"/>
          </p:cNvSpPr>
          <p:nvPr>
            <p:ph type="dt" sz="half" idx="10"/>
          </p:nvPr>
        </p:nvSpPr>
        <p:spPr/>
        <p:txBody>
          <a:bodyPr/>
          <a:lstStyle/>
          <a:p>
            <a:fld id="{DE3C0F9E-FB1A-43B1-8C79-324482033617}" type="datetimeFigureOut">
              <a:rPr lang="fi-FI" smtClean="0"/>
              <a:t>3.10.2022</a:t>
            </a:fld>
            <a:endParaRPr lang="fi-FI"/>
          </a:p>
        </p:txBody>
      </p:sp>
      <p:sp>
        <p:nvSpPr>
          <p:cNvPr id="5" name="Footer Placeholder 4">
            <a:extLst>
              <a:ext uri="{FF2B5EF4-FFF2-40B4-BE49-F238E27FC236}">
                <a16:creationId xmlns:a16="http://schemas.microsoft.com/office/drawing/2014/main" id="{A6313DF6-0AD6-4448-BCBB-001FB2D2542A}"/>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C48398D3-82FB-4911-9092-4036A0D1DC8A}"/>
              </a:ext>
            </a:extLst>
          </p:cNvPr>
          <p:cNvSpPr>
            <a:spLocks noGrp="1"/>
          </p:cNvSpPr>
          <p:nvPr>
            <p:ph type="sldNum" sz="quarter" idx="12"/>
          </p:nvPr>
        </p:nvSpPr>
        <p:spPr/>
        <p:txBody>
          <a:bodyPr/>
          <a:lstStyle/>
          <a:p>
            <a:fld id="{C4D4457C-06BF-47E2-A85C-838B30598A9A}" type="slidenum">
              <a:rPr lang="fi-FI" smtClean="0"/>
              <a:t>‹#›</a:t>
            </a:fld>
            <a:endParaRPr lang="fi-FI"/>
          </a:p>
        </p:txBody>
      </p:sp>
    </p:spTree>
    <p:extLst>
      <p:ext uri="{BB962C8B-B14F-4D97-AF65-F5344CB8AC3E}">
        <p14:creationId xmlns:p14="http://schemas.microsoft.com/office/powerpoint/2010/main" val="701748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C1552-DDE8-4295-9853-F125AF6221C3}"/>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7A73B116-80C4-448D-8213-C127C75F44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29DEC9C4-B0A6-4F07-BB95-D69A49EE28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C579678D-08D9-4479-AD0B-0B69908FB766}"/>
              </a:ext>
            </a:extLst>
          </p:cNvPr>
          <p:cNvSpPr>
            <a:spLocks noGrp="1"/>
          </p:cNvSpPr>
          <p:nvPr>
            <p:ph type="dt" sz="half" idx="10"/>
          </p:nvPr>
        </p:nvSpPr>
        <p:spPr/>
        <p:txBody>
          <a:bodyPr/>
          <a:lstStyle/>
          <a:p>
            <a:fld id="{DE3C0F9E-FB1A-43B1-8C79-324482033617}" type="datetimeFigureOut">
              <a:rPr lang="fi-FI" smtClean="0"/>
              <a:t>3.10.2022</a:t>
            </a:fld>
            <a:endParaRPr lang="fi-FI"/>
          </a:p>
        </p:txBody>
      </p:sp>
      <p:sp>
        <p:nvSpPr>
          <p:cNvPr id="6" name="Footer Placeholder 5">
            <a:extLst>
              <a:ext uri="{FF2B5EF4-FFF2-40B4-BE49-F238E27FC236}">
                <a16:creationId xmlns:a16="http://schemas.microsoft.com/office/drawing/2014/main" id="{0AAA23B1-F9A2-4392-91E4-12F5E10A916A}"/>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D0BAD265-1222-4039-BD40-C5F1FF19CC7E}"/>
              </a:ext>
            </a:extLst>
          </p:cNvPr>
          <p:cNvSpPr>
            <a:spLocks noGrp="1"/>
          </p:cNvSpPr>
          <p:nvPr>
            <p:ph type="sldNum" sz="quarter" idx="12"/>
          </p:nvPr>
        </p:nvSpPr>
        <p:spPr/>
        <p:txBody>
          <a:bodyPr/>
          <a:lstStyle/>
          <a:p>
            <a:fld id="{C4D4457C-06BF-47E2-A85C-838B30598A9A}" type="slidenum">
              <a:rPr lang="fi-FI" smtClean="0"/>
              <a:t>‹#›</a:t>
            </a:fld>
            <a:endParaRPr lang="fi-FI"/>
          </a:p>
        </p:txBody>
      </p:sp>
    </p:spTree>
    <p:extLst>
      <p:ext uri="{BB962C8B-B14F-4D97-AF65-F5344CB8AC3E}">
        <p14:creationId xmlns:p14="http://schemas.microsoft.com/office/powerpoint/2010/main" val="3573208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B3E36-2817-4B48-BFCF-4CA4112ABB28}"/>
              </a:ext>
            </a:extLst>
          </p:cNvPr>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9B7B5394-6C50-4E28-AE85-B1FF579696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3FA79B-2220-4CCC-9340-22E1573345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463BEABE-E89D-411B-B185-71CFFA587F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B38C82-DC14-4B0F-8131-5D7F5A11FD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373F87AD-E0EB-4C39-B470-AD35D5BF1C43}"/>
              </a:ext>
            </a:extLst>
          </p:cNvPr>
          <p:cNvSpPr>
            <a:spLocks noGrp="1"/>
          </p:cNvSpPr>
          <p:nvPr>
            <p:ph type="dt" sz="half" idx="10"/>
          </p:nvPr>
        </p:nvSpPr>
        <p:spPr/>
        <p:txBody>
          <a:bodyPr/>
          <a:lstStyle/>
          <a:p>
            <a:fld id="{DE3C0F9E-FB1A-43B1-8C79-324482033617}" type="datetimeFigureOut">
              <a:rPr lang="fi-FI" smtClean="0"/>
              <a:t>3.10.2022</a:t>
            </a:fld>
            <a:endParaRPr lang="fi-FI"/>
          </a:p>
        </p:txBody>
      </p:sp>
      <p:sp>
        <p:nvSpPr>
          <p:cNvPr id="8" name="Footer Placeholder 7">
            <a:extLst>
              <a:ext uri="{FF2B5EF4-FFF2-40B4-BE49-F238E27FC236}">
                <a16:creationId xmlns:a16="http://schemas.microsoft.com/office/drawing/2014/main" id="{181D3209-B63D-459C-A964-46F84E2CF9B5}"/>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CCDA3E9C-A453-4CCA-9794-2FC13F16A541}"/>
              </a:ext>
            </a:extLst>
          </p:cNvPr>
          <p:cNvSpPr>
            <a:spLocks noGrp="1"/>
          </p:cNvSpPr>
          <p:nvPr>
            <p:ph type="sldNum" sz="quarter" idx="12"/>
          </p:nvPr>
        </p:nvSpPr>
        <p:spPr/>
        <p:txBody>
          <a:bodyPr/>
          <a:lstStyle/>
          <a:p>
            <a:fld id="{C4D4457C-06BF-47E2-A85C-838B30598A9A}" type="slidenum">
              <a:rPr lang="fi-FI" smtClean="0"/>
              <a:t>‹#›</a:t>
            </a:fld>
            <a:endParaRPr lang="fi-FI"/>
          </a:p>
        </p:txBody>
      </p:sp>
    </p:spTree>
    <p:extLst>
      <p:ext uri="{BB962C8B-B14F-4D97-AF65-F5344CB8AC3E}">
        <p14:creationId xmlns:p14="http://schemas.microsoft.com/office/powerpoint/2010/main" val="767595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587D0-6375-4D76-AD2A-609D5E9FC6E0}"/>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2B6C4DB9-7D96-4163-A464-65C6415D4C13}"/>
              </a:ext>
            </a:extLst>
          </p:cNvPr>
          <p:cNvSpPr>
            <a:spLocks noGrp="1"/>
          </p:cNvSpPr>
          <p:nvPr>
            <p:ph type="dt" sz="half" idx="10"/>
          </p:nvPr>
        </p:nvSpPr>
        <p:spPr/>
        <p:txBody>
          <a:bodyPr/>
          <a:lstStyle/>
          <a:p>
            <a:fld id="{DE3C0F9E-FB1A-43B1-8C79-324482033617}" type="datetimeFigureOut">
              <a:rPr lang="fi-FI" smtClean="0"/>
              <a:t>3.10.2022</a:t>
            </a:fld>
            <a:endParaRPr lang="fi-FI"/>
          </a:p>
        </p:txBody>
      </p:sp>
      <p:sp>
        <p:nvSpPr>
          <p:cNvPr id="4" name="Footer Placeholder 3">
            <a:extLst>
              <a:ext uri="{FF2B5EF4-FFF2-40B4-BE49-F238E27FC236}">
                <a16:creationId xmlns:a16="http://schemas.microsoft.com/office/drawing/2014/main" id="{99E7712F-736D-4014-9D8B-6B2C711B62A5}"/>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105D67DE-1EFE-491F-A14A-96C3D2D2626E}"/>
              </a:ext>
            </a:extLst>
          </p:cNvPr>
          <p:cNvSpPr>
            <a:spLocks noGrp="1"/>
          </p:cNvSpPr>
          <p:nvPr>
            <p:ph type="sldNum" sz="quarter" idx="12"/>
          </p:nvPr>
        </p:nvSpPr>
        <p:spPr/>
        <p:txBody>
          <a:bodyPr/>
          <a:lstStyle/>
          <a:p>
            <a:fld id="{C4D4457C-06BF-47E2-A85C-838B30598A9A}" type="slidenum">
              <a:rPr lang="fi-FI" smtClean="0"/>
              <a:t>‹#›</a:t>
            </a:fld>
            <a:endParaRPr lang="fi-FI"/>
          </a:p>
        </p:txBody>
      </p:sp>
    </p:spTree>
    <p:extLst>
      <p:ext uri="{BB962C8B-B14F-4D97-AF65-F5344CB8AC3E}">
        <p14:creationId xmlns:p14="http://schemas.microsoft.com/office/powerpoint/2010/main" val="3130947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E20AAA-EDD8-4C2D-A813-09081F45BBB3}"/>
              </a:ext>
            </a:extLst>
          </p:cNvPr>
          <p:cNvSpPr>
            <a:spLocks noGrp="1"/>
          </p:cNvSpPr>
          <p:nvPr>
            <p:ph type="dt" sz="half" idx="10"/>
          </p:nvPr>
        </p:nvSpPr>
        <p:spPr/>
        <p:txBody>
          <a:bodyPr/>
          <a:lstStyle/>
          <a:p>
            <a:fld id="{DE3C0F9E-FB1A-43B1-8C79-324482033617}" type="datetimeFigureOut">
              <a:rPr lang="fi-FI" smtClean="0"/>
              <a:t>3.10.2022</a:t>
            </a:fld>
            <a:endParaRPr lang="fi-FI"/>
          </a:p>
        </p:txBody>
      </p:sp>
      <p:sp>
        <p:nvSpPr>
          <p:cNvPr id="3" name="Footer Placeholder 2">
            <a:extLst>
              <a:ext uri="{FF2B5EF4-FFF2-40B4-BE49-F238E27FC236}">
                <a16:creationId xmlns:a16="http://schemas.microsoft.com/office/drawing/2014/main" id="{EE9683F3-6AED-43BA-9119-18D03AF17969}"/>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BA9F141F-EED3-4C6D-B1BE-10B0893BF15E}"/>
              </a:ext>
            </a:extLst>
          </p:cNvPr>
          <p:cNvSpPr>
            <a:spLocks noGrp="1"/>
          </p:cNvSpPr>
          <p:nvPr>
            <p:ph type="sldNum" sz="quarter" idx="12"/>
          </p:nvPr>
        </p:nvSpPr>
        <p:spPr/>
        <p:txBody>
          <a:bodyPr/>
          <a:lstStyle/>
          <a:p>
            <a:fld id="{C4D4457C-06BF-47E2-A85C-838B30598A9A}" type="slidenum">
              <a:rPr lang="fi-FI" smtClean="0"/>
              <a:t>‹#›</a:t>
            </a:fld>
            <a:endParaRPr lang="fi-FI"/>
          </a:p>
        </p:txBody>
      </p:sp>
    </p:spTree>
    <p:extLst>
      <p:ext uri="{BB962C8B-B14F-4D97-AF65-F5344CB8AC3E}">
        <p14:creationId xmlns:p14="http://schemas.microsoft.com/office/powerpoint/2010/main" val="1943702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E37F1-2073-4764-B467-8CFB4AD5E7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95C7129C-AD23-4E67-876B-EC6DF1DCF2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0EAC4032-F29F-4B0F-AA30-4BBE2C9CBE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EE3B08-4F5E-407A-85BB-F6275517EA74}"/>
              </a:ext>
            </a:extLst>
          </p:cNvPr>
          <p:cNvSpPr>
            <a:spLocks noGrp="1"/>
          </p:cNvSpPr>
          <p:nvPr>
            <p:ph type="dt" sz="half" idx="10"/>
          </p:nvPr>
        </p:nvSpPr>
        <p:spPr/>
        <p:txBody>
          <a:bodyPr/>
          <a:lstStyle/>
          <a:p>
            <a:fld id="{DE3C0F9E-FB1A-43B1-8C79-324482033617}" type="datetimeFigureOut">
              <a:rPr lang="fi-FI" smtClean="0"/>
              <a:t>3.10.2022</a:t>
            </a:fld>
            <a:endParaRPr lang="fi-FI"/>
          </a:p>
        </p:txBody>
      </p:sp>
      <p:sp>
        <p:nvSpPr>
          <p:cNvPr id="6" name="Footer Placeholder 5">
            <a:extLst>
              <a:ext uri="{FF2B5EF4-FFF2-40B4-BE49-F238E27FC236}">
                <a16:creationId xmlns:a16="http://schemas.microsoft.com/office/drawing/2014/main" id="{71C3E4D2-1DFA-4FB9-9C68-47C7671293A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B91F7AFA-C975-4193-8D36-662607D3D142}"/>
              </a:ext>
            </a:extLst>
          </p:cNvPr>
          <p:cNvSpPr>
            <a:spLocks noGrp="1"/>
          </p:cNvSpPr>
          <p:nvPr>
            <p:ph type="sldNum" sz="quarter" idx="12"/>
          </p:nvPr>
        </p:nvSpPr>
        <p:spPr/>
        <p:txBody>
          <a:bodyPr/>
          <a:lstStyle/>
          <a:p>
            <a:fld id="{C4D4457C-06BF-47E2-A85C-838B30598A9A}" type="slidenum">
              <a:rPr lang="fi-FI" smtClean="0"/>
              <a:t>‹#›</a:t>
            </a:fld>
            <a:endParaRPr lang="fi-FI"/>
          </a:p>
        </p:txBody>
      </p:sp>
    </p:spTree>
    <p:extLst>
      <p:ext uri="{BB962C8B-B14F-4D97-AF65-F5344CB8AC3E}">
        <p14:creationId xmlns:p14="http://schemas.microsoft.com/office/powerpoint/2010/main" val="763224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008D3-B08D-444C-B60C-B0B80F1E4C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a:extLst>
              <a:ext uri="{FF2B5EF4-FFF2-40B4-BE49-F238E27FC236}">
                <a16:creationId xmlns:a16="http://schemas.microsoft.com/office/drawing/2014/main" id="{71706A11-C485-4B4C-AAEF-B8A82A857F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id="{0651BE86-A38C-4699-B57F-AECD38436A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0B4D79-0966-40DF-B214-0E7B28395021}"/>
              </a:ext>
            </a:extLst>
          </p:cNvPr>
          <p:cNvSpPr>
            <a:spLocks noGrp="1"/>
          </p:cNvSpPr>
          <p:nvPr>
            <p:ph type="dt" sz="half" idx="10"/>
          </p:nvPr>
        </p:nvSpPr>
        <p:spPr/>
        <p:txBody>
          <a:bodyPr/>
          <a:lstStyle/>
          <a:p>
            <a:fld id="{DE3C0F9E-FB1A-43B1-8C79-324482033617}" type="datetimeFigureOut">
              <a:rPr lang="fi-FI" smtClean="0"/>
              <a:t>3.10.2022</a:t>
            </a:fld>
            <a:endParaRPr lang="fi-FI"/>
          </a:p>
        </p:txBody>
      </p:sp>
      <p:sp>
        <p:nvSpPr>
          <p:cNvPr id="6" name="Footer Placeholder 5">
            <a:extLst>
              <a:ext uri="{FF2B5EF4-FFF2-40B4-BE49-F238E27FC236}">
                <a16:creationId xmlns:a16="http://schemas.microsoft.com/office/drawing/2014/main" id="{E174C123-CA8C-4870-9FD4-51DA877E9DA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D8385A83-A613-43FF-90FF-0A9B115891B6}"/>
              </a:ext>
            </a:extLst>
          </p:cNvPr>
          <p:cNvSpPr>
            <a:spLocks noGrp="1"/>
          </p:cNvSpPr>
          <p:nvPr>
            <p:ph type="sldNum" sz="quarter" idx="12"/>
          </p:nvPr>
        </p:nvSpPr>
        <p:spPr/>
        <p:txBody>
          <a:bodyPr/>
          <a:lstStyle/>
          <a:p>
            <a:fld id="{C4D4457C-06BF-47E2-A85C-838B30598A9A}" type="slidenum">
              <a:rPr lang="fi-FI" smtClean="0"/>
              <a:t>‹#›</a:t>
            </a:fld>
            <a:endParaRPr lang="fi-FI"/>
          </a:p>
        </p:txBody>
      </p:sp>
    </p:spTree>
    <p:extLst>
      <p:ext uri="{BB962C8B-B14F-4D97-AF65-F5344CB8AC3E}">
        <p14:creationId xmlns:p14="http://schemas.microsoft.com/office/powerpoint/2010/main" val="190718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75000"/>
            <a:alpha val="36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C1DEF1-AB89-426C-8DC6-F4F94DD95F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EEC389D2-3DE6-468B-9B7F-C3A15824C4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700486D4-3CE7-49FA-880D-0B65E93A3D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C0F9E-FB1A-43B1-8C79-324482033617}" type="datetimeFigureOut">
              <a:rPr lang="fi-FI" smtClean="0"/>
              <a:t>3.10.2022</a:t>
            </a:fld>
            <a:endParaRPr lang="fi-FI"/>
          </a:p>
        </p:txBody>
      </p:sp>
      <p:sp>
        <p:nvSpPr>
          <p:cNvPr id="5" name="Footer Placeholder 4">
            <a:extLst>
              <a:ext uri="{FF2B5EF4-FFF2-40B4-BE49-F238E27FC236}">
                <a16:creationId xmlns:a16="http://schemas.microsoft.com/office/drawing/2014/main" id="{29850E69-5B0D-49AA-87D7-28554D9EA8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a:extLst>
              <a:ext uri="{FF2B5EF4-FFF2-40B4-BE49-F238E27FC236}">
                <a16:creationId xmlns:a16="http://schemas.microsoft.com/office/drawing/2014/main" id="{3ED52487-CCD5-4522-B0D0-B0AA5F5838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4457C-06BF-47E2-A85C-838B30598A9A}" type="slidenum">
              <a:rPr lang="fi-FI" smtClean="0"/>
              <a:t>‹#›</a:t>
            </a:fld>
            <a:endParaRPr lang="fi-FI"/>
          </a:p>
        </p:txBody>
      </p:sp>
    </p:spTree>
    <p:extLst>
      <p:ext uri="{BB962C8B-B14F-4D97-AF65-F5344CB8AC3E}">
        <p14:creationId xmlns:p14="http://schemas.microsoft.com/office/powerpoint/2010/main" val="2014312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A7FAE0A-FA6D-4A7B-A066-B4B88A02525B}"/>
              </a:ext>
            </a:extLst>
          </p:cNvPr>
          <p:cNvSpPr>
            <a:spLocks noGrp="1"/>
          </p:cNvSpPr>
          <p:nvPr>
            <p:ph type="subTitle" idx="1"/>
          </p:nvPr>
        </p:nvSpPr>
        <p:spPr>
          <a:xfrm>
            <a:off x="1524000" y="3893184"/>
            <a:ext cx="9144000" cy="2123658"/>
          </a:xfrm>
        </p:spPr>
        <p:txBody>
          <a:bodyPr>
            <a:normAutofit lnSpcReduction="10000"/>
          </a:bodyPr>
          <a:lstStyle/>
          <a:p>
            <a:r>
              <a:rPr lang="sv-FI" sz="2800" dirty="0">
                <a:effectLst/>
                <a:latin typeface="Calibri" panose="020F0502020204030204" pitchFamily="34" charset="0"/>
                <a:ea typeface="Calibri" panose="020F0502020204030204" pitchFamily="34" charset="0"/>
              </a:rPr>
              <a:t>Nyckeln till framtiden – den svenskspråkiga skolan år 2040</a:t>
            </a:r>
          </a:p>
          <a:p>
            <a:endParaRPr lang="sv-FI" sz="2800" dirty="0">
              <a:latin typeface="Calibri" panose="020F0502020204030204" pitchFamily="34" charset="0"/>
            </a:endParaRPr>
          </a:p>
          <a:p>
            <a:r>
              <a:rPr lang="sv-FI" sz="2800" dirty="0">
                <a:latin typeface="Calibri" panose="020F0502020204030204" pitchFamily="34" charset="0"/>
              </a:rPr>
              <a:t>Pia Mikander</a:t>
            </a:r>
          </a:p>
          <a:p>
            <a:r>
              <a:rPr lang="sv-FI" sz="1800" dirty="0">
                <a:latin typeface="Calibri" panose="020F0502020204030204" pitchFamily="34" charset="0"/>
              </a:rPr>
              <a:t>Universitetslektor i historiens och samhällslärans didaktik, Helsingfors universitet</a:t>
            </a:r>
          </a:p>
          <a:p>
            <a:r>
              <a:rPr lang="sv-FI" sz="1800" dirty="0">
                <a:latin typeface="Calibri" panose="020F0502020204030204" pitchFamily="34" charset="0"/>
              </a:rPr>
              <a:t>pia.mikander@helsinki.fi</a:t>
            </a:r>
            <a:endParaRPr lang="fi-FI" dirty="0"/>
          </a:p>
        </p:txBody>
      </p:sp>
      <p:sp>
        <p:nvSpPr>
          <p:cNvPr id="4" name="Rectangle 1">
            <a:extLst>
              <a:ext uri="{FF2B5EF4-FFF2-40B4-BE49-F238E27FC236}">
                <a16:creationId xmlns:a16="http://schemas.microsoft.com/office/drawing/2014/main" id="{2162A9AE-9168-4969-BB28-F3A20663EFD1}"/>
              </a:ext>
            </a:extLst>
          </p:cNvPr>
          <p:cNvSpPr>
            <a:spLocks noGrp="1" noChangeArrowheads="1"/>
          </p:cNvSpPr>
          <p:nvPr>
            <p:ph type="ctrTitle"/>
          </p:nvPr>
        </p:nvSpPr>
        <p:spPr bwMode="auto">
          <a:xfrm>
            <a:off x="1524001" y="1162001"/>
            <a:ext cx="907288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sv-SE" altLang="fi-FI" sz="4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Att undervisa om aktivt medborgarskap: demokrati, mångfald och en öppen framtid</a:t>
            </a:r>
            <a:endParaRPr kumimoji="0" lang="sv-SE" altLang="fi-FI" sz="4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5" name="Bildobjekt 3">
            <a:extLst>
              <a:ext uri="{FF2B5EF4-FFF2-40B4-BE49-F238E27FC236}">
                <a16:creationId xmlns:a16="http://schemas.microsoft.com/office/drawing/2014/main" id="{F34FE973-1452-4B41-A6B1-2A31BF4E67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0324" y="313164"/>
            <a:ext cx="2057314" cy="1546116"/>
          </a:xfrm>
          <a:prstGeom prst="rect">
            <a:avLst/>
          </a:prstGeom>
        </p:spPr>
      </p:pic>
    </p:spTree>
    <p:extLst>
      <p:ext uri="{BB962C8B-B14F-4D97-AF65-F5344CB8AC3E}">
        <p14:creationId xmlns:p14="http://schemas.microsoft.com/office/powerpoint/2010/main" val="3498367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BFACA-481B-4841-A057-ABBEB82EC01B}"/>
              </a:ext>
            </a:extLst>
          </p:cNvPr>
          <p:cNvSpPr>
            <a:spLocks noGrp="1"/>
          </p:cNvSpPr>
          <p:nvPr>
            <p:ph type="title"/>
          </p:nvPr>
        </p:nvSpPr>
        <p:spPr>
          <a:xfrm>
            <a:off x="477520" y="365125"/>
            <a:ext cx="11328400" cy="1325563"/>
          </a:xfrm>
        </p:spPr>
        <p:txBody>
          <a:bodyPr>
            <a:normAutofit/>
          </a:bodyPr>
          <a:lstStyle/>
          <a:p>
            <a:r>
              <a:rPr lang="fi-FI" sz="4000" dirty="0" err="1"/>
              <a:t>Hur</a:t>
            </a:r>
            <a:r>
              <a:rPr lang="fi-FI" sz="4000" dirty="0"/>
              <a:t> </a:t>
            </a:r>
            <a:r>
              <a:rPr lang="fi-FI" sz="4000" dirty="0" err="1"/>
              <a:t>kan</a:t>
            </a:r>
            <a:r>
              <a:rPr lang="fi-FI" sz="4000" dirty="0"/>
              <a:t> vi </a:t>
            </a:r>
            <a:r>
              <a:rPr lang="fi-FI" sz="4000" dirty="0" err="1"/>
              <a:t>få</a:t>
            </a:r>
            <a:r>
              <a:rPr lang="fi-FI" sz="4000" dirty="0"/>
              <a:t> </a:t>
            </a:r>
            <a:r>
              <a:rPr lang="fi-FI" sz="4000" dirty="0" err="1"/>
              <a:t>unga</a:t>
            </a:r>
            <a:r>
              <a:rPr lang="fi-FI" sz="4000" dirty="0"/>
              <a:t> </a:t>
            </a:r>
            <a:r>
              <a:rPr lang="fi-FI" sz="4000" dirty="0" err="1"/>
              <a:t>att</a:t>
            </a:r>
            <a:r>
              <a:rPr lang="fi-FI" sz="4000" dirty="0"/>
              <a:t> </a:t>
            </a:r>
            <a:r>
              <a:rPr lang="fi-FI" sz="4000" dirty="0" err="1"/>
              <a:t>drömma</a:t>
            </a:r>
            <a:r>
              <a:rPr lang="fi-FI" sz="4000" dirty="0"/>
              <a:t> </a:t>
            </a:r>
            <a:r>
              <a:rPr lang="fi-FI" sz="4000" dirty="0" err="1"/>
              <a:t>om</a:t>
            </a:r>
            <a:r>
              <a:rPr lang="fi-FI" sz="4000" dirty="0"/>
              <a:t> en </a:t>
            </a:r>
            <a:r>
              <a:rPr lang="fi-FI" sz="4000" dirty="0" err="1"/>
              <a:t>bättre</a:t>
            </a:r>
            <a:r>
              <a:rPr lang="fi-FI" sz="4000" dirty="0"/>
              <a:t> </a:t>
            </a:r>
            <a:r>
              <a:rPr lang="fi-FI" sz="4000" dirty="0" err="1"/>
              <a:t>framtid</a:t>
            </a:r>
            <a:r>
              <a:rPr lang="fi-FI" sz="4000" dirty="0"/>
              <a:t> – en </a:t>
            </a:r>
            <a:r>
              <a:rPr lang="fi-FI" sz="4000" dirty="0" err="1"/>
              <a:t>fråga</a:t>
            </a:r>
            <a:r>
              <a:rPr lang="fi-FI" sz="4000" dirty="0"/>
              <a:t> </a:t>
            </a:r>
            <a:r>
              <a:rPr lang="fi-FI" sz="4000" dirty="0" err="1"/>
              <a:t>om</a:t>
            </a:r>
            <a:r>
              <a:rPr lang="fi-FI" sz="4000" dirty="0"/>
              <a:t> </a:t>
            </a:r>
            <a:r>
              <a:rPr lang="fi-FI" sz="4000" dirty="0" err="1"/>
              <a:t>demokrati</a:t>
            </a:r>
            <a:r>
              <a:rPr lang="fi-FI" sz="4000" dirty="0"/>
              <a:t> </a:t>
            </a:r>
            <a:r>
              <a:rPr lang="fi-FI" sz="4000" dirty="0" err="1"/>
              <a:t>och</a:t>
            </a:r>
            <a:r>
              <a:rPr lang="fi-FI" sz="4000" dirty="0"/>
              <a:t> </a:t>
            </a:r>
            <a:r>
              <a:rPr lang="fi-FI" sz="4000" dirty="0" err="1"/>
              <a:t>mångfald</a:t>
            </a:r>
            <a:endParaRPr lang="fi-FI" sz="4000" dirty="0"/>
          </a:p>
        </p:txBody>
      </p:sp>
      <p:sp>
        <p:nvSpPr>
          <p:cNvPr id="3" name="Content Placeholder 2">
            <a:extLst>
              <a:ext uri="{FF2B5EF4-FFF2-40B4-BE49-F238E27FC236}">
                <a16:creationId xmlns:a16="http://schemas.microsoft.com/office/drawing/2014/main" id="{A3124AB8-2E07-4D59-AEFD-7C5727C0641F}"/>
              </a:ext>
            </a:extLst>
          </p:cNvPr>
          <p:cNvSpPr>
            <a:spLocks noGrp="1"/>
          </p:cNvSpPr>
          <p:nvPr>
            <p:ph idx="1"/>
          </p:nvPr>
        </p:nvSpPr>
        <p:spPr/>
        <p:txBody>
          <a:bodyPr>
            <a:normAutofit/>
          </a:bodyPr>
          <a:lstStyle/>
          <a:p>
            <a:r>
              <a:rPr lang="fi-FI" dirty="0"/>
              <a:t>En </a:t>
            </a:r>
            <a:r>
              <a:rPr lang="fi-FI" dirty="0" err="1"/>
              <a:t>fråga</a:t>
            </a:r>
            <a:r>
              <a:rPr lang="fi-FI" dirty="0"/>
              <a:t> </a:t>
            </a:r>
            <a:r>
              <a:rPr lang="fi-FI" dirty="0" err="1"/>
              <a:t>om</a:t>
            </a:r>
            <a:r>
              <a:rPr lang="fi-FI" dirty="0"/>
              <a:t> </a:t>
            </a:r>
            <a:r>
              <a:rPr lang="fi-FI" dirty="0" err="1"/>
              <a:t>demokrati</a:t>
            </a:r>
            <a:r>
              <a:rPr lang="fi-FI" dirty="0"/>
              <a:t> </a:t>
            </a:r>
            <a:r>
              <a:rPr lang="fi-FI" dirty="0" err="1"/>
              <a:t>och</a:t>
            </a:r>
            <a:r>
              <a:rPr lang="fi-FI" dirty="0"/>
              <a:t> </a:t>
            </a:r>
            <a:r>
              <a:rPr lang="fi-FI" dirty="0" err="1"/>
              <a:t>mångfald</a:t>
            </a:r>
            <a:r>
              <a:rPr lang="fi-FI" dirty="0"/>
              <a:t> - </a:t>
            </a:r>
            <a:r>
              <a:rPr lang="fi-FI" dirty="0" err="1"/>
              <a:t>inte</a:t>
            </a:r>
            <a:r>
              <a:rPr lang="fi-FI" dirty="0"/>
              <a:t> </a:t>
            </a:r>
            <a:r>
              <a:rPr lang="fi-FI" dirty="0" err="1"/>
              <a:t>bara</a:t>
            </a:r>
            <a:r>
              <a:rPr lang="fi-FI" dirty="0"/>
              <a:t> </a:t>
            </a:r>
            <a:r>
              <a:rPr lang="fi-FI" i="1" dirty="0"/>
              <a:t>min</a:t>
            </a:r>
            <a:r>
              <a:rPr lang="fi-FI" dirty="0"/>
              <a:t> </a:t>
            </a:r>
            <a:r>
              <a:rPr lang="fi-FI" dirty="0" err="1"/>
              <a:t>framtid</a:t>
            </a:r>
            <a:endParaRPr lang="fi-FI" dirty="0"/>
          </a:p>
          <a:p>
            <a:r>
              <a:rPr lang="fi-FI" dirty="0"/>
              <a:t>Henrik </a:t>
            </a:r>
            <a:r>
              <a:rPr lang="fi-FI" dirty="0" err="1"/>
              <a:t>Arnstad</a:t>
            </a:r>
            <a:r>
              <a:rPr lang="fi-FI" dirty="0"/>
              <a:t> (2018): se </a:t>
            </a:r>
            <a:r>
              <a:rPr lang="fi-FI" dirty="0" err="1"/>
              <a:t>demokrati</a:t>
            </a:r>
            <a:r>
              <a:rPr lang="fi-FI" dirty="0"/>
              <a:t> </a:t>
            </a:r>
            <a:r>
              <a:rPr lang="fi-FI" dirty="0" err="1"/>
              <a:t>som</a:t>
            </a:r>
            <a:r>
              <a:rPr lang="fi-FI" dirty="0"/>
              <a:t> en ideologi, en </a:t>
            </a:r>
            <a:r>
              <a:rPr lang="fi-FI" dirty="0" err="1"/>
              <a:t>strävan</a:t>
            </a:r>
            <a:r>
              <a:rPr lang="fi-FI" dirty="0"/>
              <a:t> </a:t>
            </a:r>
            <a:r>
              <a:rPr lang="fi-FI" dirty="0" err="1"/>
              <a:t>mot</a:t>
            </a:r>
            <a:r>
              <a:rPr lang="fi-FI" dirty="0"/>
              <a:t> </a:t>
            </a:r>
            <a:r>
              <a:rPr lang="fi-FI" dirty="0" err="1"/>
              <a:t>ständigt</a:t>
            </a:r>
            <a:r>
              <a:rPr lang="fi-FI" dirty="0"/>
              <a:t> </a:t>
            </a:r>
            <a:r>
              <a:rPr lang="fi-FI" dirty="0" err="1"/>
              <a:t>ökande</a:t>
            </a:r>
            <a:r>
              <a:rPr lang="fi-FI" dirty="0"/>
              <a:t> </a:t>
            </a:r>
            <a:r>
              <a:rPr lang="fi-FI" dirty="0" err="1"/>
              <a:t>inkludering</a:t>
            </a:r>
            <a:r>
              <a:rPr lang="fi-FI" dirty="0"/>
              <a:t> – </a:t>
            </a:r>
            <a:r>
              <a:rPr lang="fi-FI" dirty="0" err="1"/>
              <a:t>mångfalden</a:t>
            </a:r>
            <a:r>
              <a:rPr lang="fi-FI" dirty="0"/>
              <a:t> </a:t>
            </a:r>
            <a:r>
              <a:rPr lang="fi-FI" dirty="0" err="1"/>
              <a:t>är</a:t>
            </a:r>
            <a:r>
              <a:rPr lang="fi-FI" dirty="0"/>
              <a:t> </a:t>
            </a:r>
            <a:r>
              <a:rPr lang="fi-FI" dirty="0" err="1"/>
              <a:t>demokratins</a:t>
            </a:r>
            <a:r>
              <a:rPr lang="fi-FI" dirty="0"/>
              <a:t> </a:t>
            </a:r>
            <a:r>
              <a:rPr lang="fi-FI" dirty="0" err="1"/>
              <a:t>resurs</a:t>
            </a:r>
            <a:endParaRPr lang="fi-FI" dirty="0"/>
          </a:p>
          <a:p>
            <a:r>
              <a:rPr lang="fi-FI" dirty="0" err="1"/>
              <a:t>Sant</a:t>
            </a:r>
            <a:r>
              <a:rPr lang="fi-FI" dirty="0"/>
              <a:t> (2019): </a:t>
            </a:r>
            <a:r>
              <a:rPr lang="fi-FI" dirty="0" err="1"/>
              <a:t>demokrati</a:t>
            </a:r>
            <a:r>
              <a:rPr lang="fi-FI" dirty="0"/>
              <a:t> i </a:t>
            </a:r>
            <a:r>
              <a:rPr lang="fi-FI" dirty="0" err="1"/>
              <a:t>skolundervisning</a:t>
            </a:r>
            <a:r>
              <a:rPr lang="fi-FI" dirty="0"/>
              <a:t> </a:t>
            </a:r>
            <a:r>
              <a:rPr lang="fi-FI" dirty="0" err="1"/>
              <a:t>tar</a:t>
            </a:r>
            <a:r>
              <a:rPr lang="fi-FI" dirty="0"/>
              <a:t> </a:t>
            </a:r>
            <a:r>
              <a:rPr lang="fi-FI" dirty="0" err="1"/>
              <a:t>inte</a:t>
            </a:r>
            <a:r>
              <a:rPr lang="fi-FI" dirty="0"/>
              <a:t> </a:t>
            </a:r>
            <a:r>
              <a:rPr lang="fi-FI" dirty="0" err="1"/>
              <a:t>nödvändigtvis</a:t>
            </a:r>
            <a:r>
              <a:rPr lang="fi-FI" dirty="0"/>
              <a:t> </a:t>
            </a:r>
            <a:r>
              <a:rPr lang="fi-FI" dirty="0" err="1"/>
              <a:t>ställning</a:t>
            </a:r>
            <a:r>
              <a:rPr lang="fi-FI" dirty="0"/>
              <a:t> </a:t>
            </a:r>
            <a:r>
              <a:rPr lang="fi-FI" dirty="0" err="1"/>
              <a:t>till</a:t>
            </a:r>
            <a:r>
              <a:rPr lang="fi-FI" dirty="0"/>
              <a:t> </a:t>
            </a:r>
            <a:r>
              <a:rPr lang="fi-FI" dirty="0" err="1"/>
              <a:t>olika</a:t>
            </a:r>
            <a:r>
              <a:rPr lang="fi-FI" dirty="0"/>
              <a:t> </a:t>
            </a:r>
            <a:r>
              <a:rPr lang="fi-FI" dirty="0" err="1"/>
              <a:t>minoriteters</a:t>
            </a:r>
            <a:r>
              <a:rPr lang="fi-FI" dirty="0"/>
              <a:t> </a:t>
            </a:r>
            <a:r>
              <a:rPr lang="fi-FI" dirty="0" err="1"/>
              <a:t>möjlighet</a:t>
            </a:r>
            <a:r>
              <a:rPr lang="fi-FI" dirty="0"/>
              <a:t> </a:t>
            </a:r>
            <a:r>
              <a:rPr lang="fi-FI" dirty="0" err="1"/>
              <a:t>att</a:t>
            </a:r>
            <a:r>
              <a:rPr lang="fi-FI" dirty="0"/>
              <a:t> </a:t>
            </a:r>
            <a:r>
              <a:rPr lang="fi-FI" dirty="0" err="1"/>
              <a:t>göra</a:t>
            </a:r>
            <a:r>
              <a:rPr lang="fi-FI" dirty="0"/>
              <a:t> </a:t>
            </a:r>
            <a:r>
              <a:rPr lang="fi-FI" dirty="0" err="1"/>
              <a:t>sin</a:t>
            </a:r>
            <a:r>
              <a:rPr lang="fi-FI" dirty="0"/>
              <a:t> </a:t>
            </a:r>
            <a:r>
              <a:rPr lang="fi-FI" dirty="0" err="1"/>
              <a:t>röst</a:t>
            </a:r>
            <a:r>
              <a:rPr lang="fi-FI" dirty="0"/>
              <a:t> </a:t>
            </a:r>
            <a:r>
              <a:rPr lang="fi-FI" dirty="0" err="1"/>
              <a:t>hörd</a:t>
            </a:r>
            <a:endParaRPr lang="fi-FI" dirty="0"/>
          </a:p>
          <a:p>
            <a:r>
              <a:rPr lang="fi-FI" dirty="0"/>
              <a:t>Mikander &amp; Satokangas (</a:t>
            </a:r>
            <a:r>
              <a:rPr lang="fi-FI" dirty="0" err="1"/>
              <a:t>på</a:t>
            </a:r>
            <a:r>
              <a:rPr lang="fi-FI" dirty="0"/>
              <a:t> </a:t>
            </a:r>
            <a:r>
              <a:rPr lang="fi-FI" dirty="0" err="1"/>
              <a:t>kommande</a:t>
            </a:r>
            <a:r>
              <a:rPr lang="fi-FI" dirty="0"/>
              <a:t>): </a:t>
            </a:r>
            <a:r>
              <a:rPr lang="fi-FI" dirty="0" err="1"/>
              <a:t>läroböcker</a:t>
            </a:r>
            <a:r>
              <a:rPr lang="fi-FI" dirty="0"/>
              <a:t> i </a:t>
            </a:r>
            <a:r>
              <a:rPr lang="fi-FI" dirty="0" err="1"/>
              <a:t>samhällslära</a:t>
            </a:r>
            <a:r>
              <a:rPr lang="fi-FI" dirty="0"/>
              <a:t> </a:t>
            </a:r>
            <a:r>
              <a:rPr lang="fi-FI" dirty="0" err="1"/>
              <a:t>presenterar</a:t>
            </a:r>
            <a:r>
              <a:rPr lang="fi-FI" dirty="0"/>
              <a:t> en </a:t>
            </a:r>
            <a:r>
              <a:rPr lang="fi-FI" dirty="0" err="1"/>
              <a:t>relativt</a:t>
            </a:r>
            <a:r>
              <a:rPr lang="fi-FI" dirty="0"/>
              <a:t> </a:t>
            </a:r>
            <a:r>
              <a:rPr lang="fi-FI" dirty="0" err="1"/>
              <a:t>smal</a:t>
            </a:r>
            <a:r>
              <a:rPr lang="fi-FI" dirty="0"/>
              <a:t> bild av </a:t>
            </a:r>
            <a:r>
              <a:rPr lang="fi-FI" dirty="0" err="1"/>
              <a:t>aktivt</a:t>
            </a:r>
            <a:r>
              <a:rPr lang="fi-FI" dirty="0"/>
              <a:t> </a:t>
            </a:r>
            <a:r>
              <a:rPr lang="fi-FI" dirty="0" err="1"/>
              <a:t>medborgarskap</a:t>
            </a:r>
            <a:endParaRPr lang="fi-FI" dirty="0"/>
          </a:p>
          <a:p>
            <a:r>
              <a:rPr lang="fi-FI" dirty="0"/>
              <a:t>Eskelinen (2018): </a:t>
            </a:r>
            <a:r>
              <a:rPr lang="fi-FI" dirty="0" err="1"/>
              <a:t>hur</a:t>
            </a:r>
            <a:r>
              <a:rPr lang="fi-FI" dirty="0"/>
              <a:t> </a:t>
            </a:r>
            <a:r>
              <a:rPr lang="fi-FI" dirty="0" err="1"/>
              <a:t>gymnasieelever</a:t>
            </a:r>
            <a:r>
              <a:rPr lang="fi-FI" dirty="0"/>
              <a:t> </a:t>
            </a:r>
            <a:r>
              <a:rPr lang="fi-FI" dirty="0" err="1"/>
              <a:t>har</a:t>
            </a:r>
            <a:r>
              <a:rPr lang="fi-FI" dirty="0"/>
              <a:t> </a:t>
            </a:r>
            <a:r>
              <a:rPr lang="fi-FI" dirty="0" err="1"/>
              <a:t>tappat</a:t>
            </a:r>
            <a:r>
              <a:rPr lang="fi-FI" dirty="0"/>
              <a:t> </a:t>
            </a:r>
            <a:r>
              <a:rPr lang="fi-FI" dirty="0" err="1"/>
              <a:t>förmågan</a:t>
            </a:r>
            <a:r>
              <a:rPr lang="fi-FI" dirty="0"/>
              <a:t> </a:t>
            </a:r>
            <a:r>
              <a:rPr lang="fi-FI" dirty="0" err="1"/>
              <a:t>till</a:t>
            </a:r>
            <a:r>
              <a:rPr lang="fi-FI" dirty="0"/>
              <a:t> </a:t>
            </a:r>
            <a:r>
              <a:rPr lang="fi-FI" dirty="0" err="1"/>
              <a:t>utopier</a:t>
            </a:r>
            <a:endParaRPr lang="fi-FI" dirty="0"/>
          </a:p>
          <a:p>
            <a:r>
              <a:rPr lang="fi-FI" dirty="0"/>
              <a:t>(</a:t>
            </a:r>
            <a:r>
              <a:rPr lang="fi-FI" dirty="0" err="1"/>
              <a:t>men</a:t>
            </a:r>
            <a:r>
              <a:rPr lang="fi-FI" dirty="0"/>
              <a:t> </a:t>
            </a:r>
            <a:r>
              <a:rPr lang="fi-FI" dirty="0" err="1"/>
              <a:t>att</a:t>
            </a:r>
            <a:r>
              <a:rPr lang="fi-FI" dirty="0"/>
              <a:t> </a:t>
            </a:r>
            <a:r>
              <a:rPr lang="fi-FI" dirty="0" err="1"/>
              <a:t>bara</a:t>
            </a:r>
            <a:r>
              <a:rPr lang="fi-FI" dirty="0"/>
              <a:t> </a:t>
            </a:r>
            <a:r>
              <a:rPr lang="fi-FI" dirty="0" err="1"/>
              <a:t>be</a:t>
            </a:r>
            <a:r>
              <a:rPr lang="fi-FI" dirty="0"/>
              <a:t> </a:t>
            </a:r>
            <a:r>
              <a:rPr lang="fi-FI" dirty="0" err="1"/>
              <a:t>unga</a:t>
            </a:r>
            <a:r>
              <a:rPr lang="fi-FI" dirty="0"/>
              <a:t> </a:t>
            </a:r>
            <a:r>
              <a:rPr lang="fi-FI" dirty="0" err="1"/>
              <a:t>beskriva</a:t>
            </a:r>
            <a:r>
              <a:rPr lang="fi-FI" dirty="0"/>
              <a:t> </a:t>
            </a:r>
            <a:r>
              <a:rPr lang="fi-FI" dirty="0" err="1"/>
              <a:t>sitt</a:t>
            </a:r>
            <a:r>
              <a:rPr lang="fi-FI" dirty="0"/>
              <a:t> </a:t>
            </a:r>
            <a:r>
              <a:rPr lang="fi-FI" dirty="0" err="1"/>
              <a:t>drömsamhäller</a:t>
            </a:r>
            <a:r>
              <a:rPr lang="fi-FI" dirty="0"/>
              <a:t> </a:t>
            </a:r>
            <a:r>
              <a:rPr lang="fi-FI" dirty="0" err="1"/>
              <a:t>kanske</a:t>
            </a:r>
            <a:r>
              <a:rPr lang="fi-FI" dirty="0"/>
              <a:t> </a:t>
            </a:r>
            <a:r>
              <a:rPr lang="fi-FI" dirty="0" err="1"/>
              <a:t>inte</a:t>
            </a:r>
            <a:r>
              <a:rPr lang="fi-FI" dirty="0"/>
              <a:t> </a:t>
            </a:r>
            <a:r>
              <a:rPr lang="fi-FI" dirty="0" err="1"/>
              <a:t>räcker</a:t>
            </a:r>
            <a:r>
              <a:rPr lang="fi-FI" dirty="0"/>
              <a:t>)</a:t>
            </a:r>
          </a:p>
        </p:txBody>
      </p:sp>
    </p:spTree>
    <p:extLst>
      <p:ext uri="{BB962C8B-B14F-4D97-AF65-F5344CB8AC3E}">
        <p14:creationId xmlns:p14="http://schemas.microsoft.com/office/powerpoint/2010/main" val="31272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FA4E5AF-2E8C-411C-B4ED-A5A82D4F1DD9}"/>
              </a:ext>
            </a:extLst>
          </p:cNvPr>
          <p:cNvPicPr>
            <a:picLocks noChangeAspect="1"/>
          </p:cNvPicPr>
          <p:nvPr/>
        </p:nvPicPr>
        <p:blipFill rotWithShape="1">
          <a:blip r:embed="rId2"/>
          <a:srcRect l="13955" t="9091" r="11918" b="-2"/>
          <a:stretch/>
        </p:blipFill>
        <p:spPr>
          <a:xfrm>
            <a:off x="3522468" y="-152390"/>
            <a:ext cx="8669532"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5F7D0CB-C9C5-4568-89DC-AAE646B792F0}"/>
              </a:ext>
            </a:extLst>
          </p:cNvPr>
          <p:cNvSpPr>
            <a:spLocks noGrp="1"/>
          </p:cNvSpPr>
          <p:nvPr>
            <p:ph type="title"/>
          </p:nvPr>
        </p:nvSpPr>
        <p:spPr>
          <a:xfrm>
            <a:off x="371094" y="1161288"/>
            <a:ext cx="3438144" cy="624078"/>
          </a:xfrm>
        </p:spPr>
        <p:txBody>
          <a:bodyPr anchor="b">
            <a:normAutofit/>
          </a:bodyPr>
          <a:lstStyle/>
          <a:p>
            <a:r>
              <a:rPr lang="fi-FI" sz="2800" dirty="0" err="1"/>
              <a:t>Utopier</a:t>
            </a:r>
            <a:endParaRPr lang="fi-FI" sz="2800" dirty="0"/>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0971FA2-D170-442A-A3B7-012094FD7AC1}"/>
              </a:ext>
            </a:extLst>
          </p:cNvPr>
          <p:cNvSpPr>
            <a:spLocks noGrp="1"/>
          </p:cNvSpPr>
          <p:nvPr>
            <p:ph idx="1"/>
          </p:nvPr>
        </p:nvSpPr>
        <p:spPr>
          <a:xfrm>
            <a:off x="371094" y="2498344"/>
            <a:ext cx="3438906" cy="3426968"/>
          </a:xfrm>
        </p:spPr>
        <p:txBody>
          <a:bodyPr anchor="t">
            <a:noAutofit/>
          </a:bodyPr>
          <a:lstStyle/>
          <a:p>
            <a:r>
              <a:rPr lang="fi-FI" sz="2400" dirty="0" err="1"/>
              <a:t>Att</a:t>
            </a:r>
            <a:r>
              <a:rPr lang="fi-FI" sz="2400" dirty="0"/>
              <a:t> </a:t>
            </a:r>
            <a:r>
              <a:rPr lang="fi-FI" sz="2400" dirty="0" err="1"/>
              <a:t>tänka</a:t>
            </a:r>
            <a:r>
              <a:rPr lang="fi-FI" sz="2400" dirty="0"/>
              <a:t> </a:t>
            </a:r>
            <a:r>
              <a:rPr lang="fi-FI" sz="2400" dirty="0" err="1"/>
              <a:t>radikalt</a:t>
            </a:r>
            <a:r>
              <a:rPr lang="fi-FI" sz="2400" dirty="0"/>
              <a:t> </a:t>
            </a:r>
            <a:r>
              <a:rPr lang="fi-FI" sz="2400" dirty="0" err="1"/>
              <a:t>annorlunda</a:t>
            </a:r>
            <a:endParaRPr lang="fi-FI" sz="2400" dirty="0"/>
          </a:p>
          <a:p>
            <a:r>
              <a:rPr lang="fi-FI" sz="2400" dirty="0" err="1"/>
              <a:t>Att</a:t>
            </a:r>
            <a:r>
              <a:rPr lang="fi-FI" sz="2400" dirty="0"/>
              <a:t> </a:t>
            </a:r>
            <a:r>
              <a:rPr lang="fi-FI" sz="2400" dirty="0" err="1"/>
              <a:t>föreställa</a:t>
            </a:r>
            <a:r>
              <a:rPr lang="fi-FI" sz="2400" dirty="0"/>
              <a:t> </a:t>
            </a:r>
            <a:r>
              <a:rPr lang="fi-FI" sz="2400" dirty="0" err="1"/>
              <a:t>sig</a:t>
            </a:r>
            <a:r>
              <a:rPr lang="fi-FI" sz="2400" dirty="0"/>
              <a:t> ett annat </a:t>
            </a:r>
            <a:r>
              <a:rPr lang="fi-FI" sz="2400" dirty="0" err="1"/>
              <a:t>sätt</a:t>
            </a:r>
            <a:r>
              <a:rPr lang="fi-FI" sz="2400" dirty="0"/>
              <a:t> </a:t>
            </a:r>
            <a:r>
              <a:rPr lang="fi-FI" sz="2400" dirty="0" err="1"/>
              <a:t>att</a:t>
            </a:r>
            <a:r>
              <a:rPr lang="fi-FI" sz="2400" dirty="0"/>
              <a:t> </a:t>
            </a:r>
            <a:r>
              <a:rPr lang="fi-FI" sz="2400" dirty="0" err="1"/>
              <a:t>organisera</a:t>
            </a:r>
            <a:r>
              <a:rPr lang="fi-FI" sz="2400" dirty="0"/>
              <a:t> </a:t>
            </a:r>
            <a:r>
              <a:rPr lang="fi-FI" sz="2400" dirty="0" err="1"/>
              <a:t>sig</a:t>
            </a:r>
            <a:r>
              <a:rPr lang="fi-FI" sz="2400" dirty="0"/>
              <a:t> </a:t>
            </a:r>
            <a:r>
              <a:rPr lang="fi-FI" sz="2400" dirty="0" err="1"/>
              <a:t>kollektivt</a:t>
            </a:r>
            <a:r>
              <a:rPr lang="fi-FI" sz="2400" dirty="0"/>
              <a:t> (se </a:t>
            </a:r>
            <a:r>
              <a:rPr lang="fi-FI" sz="2400" dirty="0" err="1"/>
              <a:t>Graeber</a:t>
            </a:r>
            <a:r>
              <a:rPr lang="fi-FI" sz="2400" dirty="0"/>
              <a:t> &amp; </a:t>
            </a:r>
            <a:r>
              <a:rPr lang="fi-FI" sz="2400" dirty="0" err="1"/>
              <a:t>Wengrow</a:t>
            </a:r>
            <a:r>
              <a:rPr lang="fi-FI" sz="2400" dirty="0"/>
              <a:t> 2021)</a:t>
            </a:r>
          </a:p>
          <a:p>
            <a:r>
              <a:rPr lang="fi-FI" sz="2400" dirty="0" err="1"/>
              <a:t>Ofta</a:t>
            </a:r>
            <a:r>
              <a:rPr lang="fi-FI" sz="2400" dirty="0"/>
              <a:t> </a:t>
            </a:r>
            <a:r>
              <a:rPr lang="fi-FI" sz="2400" dirty="0" err="1"/>
              <a:t>kopplad</a:t>
            </a:r>
            <a:r>
              <a:rPr lang="fi-FI" sz="2400" dirty="0"/>
              <a:t> </a:t>
            </a:r>
            <a:r>
              <a:rPr lang="fi-FI" sz="2400" dirty="0" err="1"/>
              <a:t>till</a:t>
            </a:r>
            <a:r>
              <a:rPr lang="fi-FI" sz="2400" dirty="0"/>
              <a:t> </a:t>
            </a:r>
            <a:r>
              <a:rPr lang="fi-FI" sz="2400" dirty="0" err="1"/>
              <a:t>konsten</a:t>
            </a:r>
            <a:r>
              <a:rPr lang="fi-FI" sz="2400" dirty="0"/>
              <a:t>, ex sci-fi-litteratur</a:t>
            </a:r>
          </a:p>
        </p:txBody>
      </p:sp>
    </p:spTree>
    <p:extLst>
      <p:ext uri="{BB962C8B-B14F-4D97-AF65-F5344CB8AC3E}">
        <p14:creationId xmlns:p14="http://schemas.microsoft.com/office/powerpoint/2010/main" val="143776521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600" dirty="0"/>
              <a:t>Utopi </a:t>
            </a:r>
            <a:r>
              <a:rPr lang="fi-FI" sz="3600" dirty="0" err="1"/>
              <a:t>inom</a:t>
            </a:r>
            <a:r>
              <a:rPr lang="fi-FI" sz="3600" dirty="0"/>
              <a:t> </a:t>
            </a:r>
            <a:r>
              <a:rPr lang="fi-FI" sz="3600" dirty="0" err="1"/>
              <a:t>utbildning</a:t>
            </a:r>
            <a:r>
              <a:rPr lang="fi-FI" sz="3600" dirty="0"/>
              <a:t> (</a:t>
            </a:r>
            <a:r>
              <a:rPr lang="fi-FI" sz="3600" dirty="0" err="1"/>
              <a:t>Peterson</a:t>
            </a:r>
            <a:r>
              <a:rPr lang="fi-FI" sz="3600" dirty="0"/>
              <a:t> &amp; Freeman 2006)</a:t>
            </a:r>
          </a:p>
        </p:txBody>
      </p:sp>
      <p:sp>
        <p:nvSpPr>
          <p:cNvPr id="3" name="Content Placeholder 2"/>
          <p:cNvSpPr>
            <a:spLocks noGrp="1"/>
          </p:cNvSpPr>
          <p:nvPr>
            <p:ph idx="1"/>
          </p:nvPr>
        </p:nvSpPr>
        <p:spPr/>
        <p:txBody>
          <a:bodyPr>
            <a:normAutofit fontScale="92500" lnSpcReduction="10000"/>
          </a:bodyPr>
          <a:lstStyle/>
          <a:p>
            <a:r>
              <a:rPr lang="fi-FI" dirty="0" err="1"/>
              <a:t>Utopier</a:t>
            </a:r>
            <a:r>
              <a:rPr lang="fi-FI" dirty="0"/>
              <a:t> </a:t>
            </a:r>
            <a:r>
              <a:rPr lang="fi-FI" dirty="0" err="1"/>
              <a:t>har</a:t>
            </a:r>
            <a:r>
              <a:rPr lang="fi-FI" dirty="0"/>
              <a:t> varit </a:t>
            </a:r>
            <a:r>
              <a:rPr lang="fi-FI" dirty="0" err="1"/>
              <a:t>bärande</a:t>
            </a:r>
            <a:r>
              <a:rPr lang="fi-FI" dirty="0"/>
              <a:t> </a:t>
            </a:r>
            <a:r>
              <a:rPr lang="fi-FI" dirty="0" err="1"/>
              <a:t>inom</a:t>
            </a:r>
            <a:r>
              <a:rPr lang="fi-FI" dirty="0"/>
              <a:t> </a:t>
            </a:r>
            <a:r>
              <a:rPr lang="fi-FI" dirty="0" err="1"/>
              <a:t>utbildningen</a:t>
            </a:r>
            <a:r>
              <a:rPr lang="fi-FI" dirty="0"/>
              <a:t> </a:t>
            </a:r>
            <a:r>
              <a:rPr lang="fi-FI" dirty="0" err="1"/>
              <a:t>fram</a:t>
            </a:r>
            <a:r>
              <a:rPr lang="fi-FI" dirty="0"/>
              <a:t> </a:t>
            </a:r>
            <a:r>
              <a:rPr lang="fi-FI" dirty="0" err="1"/>
              <a:t>till</a:t>
            </a:r>
            <a:r>
              <a:rPr lang="fi-FI" dirty="0"/>
              <a:t> 1970-talet (Europa &amp; USA) – </a:t>
            </a:r>
            <a:r>
              <a:rPr lang="fi-FI" dirty="0" err="1"/>
              <a:t>avspeglar</a:t>
            </a:r>
            <a:r>
              <a:rPr lang="fi-FI" dirty="0"/>
              <a:t> en </a:t>
            </a:r>
            <a:r>
              <a:rPr lang="fi-FI" dirty="0" err="1"/>
              <a:t>idé</a:t>
            </a:r>
            <a:r>
              <a:rPr lang="fi-FI" dirty="0"/>
              <a:t> </a:t>
            </a:r>
            <a:r>
              <a:rPr lang="fi-FI" dirty="0" err="1"/>
              <a:t>om</a:t>
            </a:r>
            <a:r>
              <a:rPr lang="fi-FI" dirty="0"/>
              <a:t> </a:t>
            </a:r>
            <a:r>
              <a:rPr lang="fi-FI" dirty="0" err="1"/>
              <a:t>att</a:t>
            </a:r>
            <a:r>
              <a:rPr lang="fi-FI" dirty="0"/>
              <a:t> </a:t>
            </a:r>
            <a:r>
              <a:rPr lang="fi-FI" dirty="0" err="1"/>
              <a:t>samhället</a:t>
            </a:r>
            <a:r>
              <a:rPr lang="fi-FI" dirty="0"/>
              <a:t> </a:t>
            </a:r>
            <a:r>
              <a:rPr lang="fi-FI" dirty="0" err="1"/>
              <a:t>var</a:t>
            </a:r>
            <a:r>
              <a:rPr lang="fi-FI" dirty="0"/>
              <a:t> ”</a:t>
            </a:r>
            <a:r>
              <a:rPr lang="fi-FI" dirty="0" err="1"/>
              <a:t>färdigt</a:t>
            </a:r>
            <a:r>
              <a:rPr lang="fi-FI" dirty="0"/>
              <a:t>” </a:t>
            </a:r>
            <a:r>
              <a:rPr lang="fi-FI" dirty="0" err="1"/>
              <a:t>eller</a:t>
            </a:r>
            <a:r>
              <a:rPr lang="fi-FI" dirty="0"/>
              <a:t> </a:t>
            </a:r>
            <a:r>
              <a:rPr lang="fi-FI" dirty="0" err="1"/>
              <a:t>åtminstone</a:t>
            </a:r>
            <a:r>
              <a:rPr lang="fi-FI" dirty="0"/>
              <a:t> </a:t>
            </a:r>
            <a:r>
              <a:rPr lang="fi-FI" dirty="0" err="1"/>
              <a:t>på</a:t>
            </a:r>
            <a:r>
              <a:rPr lang="fi-FI" dirty="0"/>
              <a:t> </a:t>
            </a:r>
            <a:r>
              <a:rPr lang="fi-FI" dirty="0" err="1"/>
              <a:t>väg</a:t>
            </a:r>
            <a:r>
              <a:rPr lang="fi-FI" dirty="0"/>
              <a:t> </a:t>
            </a:r>
            <a:r>
              <a:rPr lang="fi-FI" dirty="0" err="1"/>
              <a:t>att</a:t>
            </a:r>
            <a:r>
              <a:rPr lang="fi-FI" dirty="0"/>
              <a:t> </a:t>
            </a:r>
            <a:r>
              <a:rPr lang="fi-FI" dirty="0" err="1"/>
              <a:t>bli</a:t>
            </a:r>
            <a:r>
              <a:rPr lang="fi-FI" dirty="0"/>
              <a:t> </a:t>
            </a:r>
            <a:r>
              <a:rPr lang="fi-FI" dirty="0" err="1"/>
              <a:t>det</a:t>
            </a:r>
            <a:endParaRPr lang="fi-FI" dirty="0"/>
          </a:p>
          <a:p>
            <a:r>
              <a:rPr lang="fi-FI" dirty="0" err="1"/>
              <a:t>Hopp</a:t>
            </a:r>
            <a:r>
              <a:rPr lang="fi-FI" dirty="0"/>
              <a:t>, </a:t>
            </a:r>
            <a:r>
              <a:rPr lang="fi-FI" dirty="0" err="1"/>
              <a:t>framsteg</a:t>
            </a:r>
            <a:r>
              <a:rPr lang="fi-FI" dirty="0"/>
              <a:t> </a:t>
            </a:r>
            <a:r>
              <a:rPr lang="fi-FI" dirty="0" err="1"/>
              <a:t>och</a:t>
            </a:r>
            <a:r>
              <a:rPr lang="fi-FI" dirty="0"/>
              <a:t> </a:t>
            </a:r>
            <a:r>
              <a:rPr lang="fi-FI" dirty="0" err="1"/>
              <a:t>säkerhet</a:t>
            </a:r>
            <a:r>
              <a:rPr lang="fi-FI" dirty="0"/>
              <a:t> </a:t>
            </a:r>
            <a:r>
              <a:rPr lang="fi-FI" dirty="0" err="1"/>
              <a:t>som</a:t>
            </a:r>
            <a:r>
              <a:rPr lang="fi-FI" dirty="0"/>
              <a:t> </a:t>
            </a:r>
            <a:r>
              <a:rPr lang="fi-FI" dirty="0" err="1"/>
              <a:t>stabila</a:t>
            </a:r>
            <a:r>
              <a:rPr lang="fi-FI" dirty="0"/>
              <a:t> </a:t>
            </a:r>
            <a:r>
              <a:rPr lang="fi-FI" dirty="0" err="1"/>
              <a:t>delar</a:t>
            </a:r>
            <a:r>
              <a:rPr lang="fi-FI" dirty="0"/>
              <a:t> av livet</a:t>
            </a:r>
          </a:p>
          <a:p>
            <a:pPr marL="0" indent="0">
              <a:buNone/>
            </a:pPr>
            <a:r>
              <a:rPr lang="fi-FI" dirty="0"/>
              <a:t>-&gt; </a:t>
            </a:r>
            <a:r>
              <a:rPr lang="fi-FI" dirty="0" err="1"/>
              <a:t>utopier</a:t>
            </a:r>
            <a:r>
              <a:rPr lang="fi-FI" dirty="0"/>
              <a:t> sedan </a:t>
            </a:r>
            <a:r>
              <a:rPr lang="fi-FI" dirty="0" err="1"/>
              <a:t>dess</a:t>
            </a:r>
            <a:r>
              <a:rPr lang="fi-FI" dirty="0"/>
              <a:t>: </a:t>
            </a:r>
            <a:r>
              <a:rPr lang="fi-FI" dirty="0" err="1"/>
              <a:t>uppfattats</a:t>
            </a:r>
            <a:r>
              <a:rPr lang="fi-FI" dirty="0"/>
              <a:t> </a:t>
            </a:r>
            <a:r>
              <a:rPr lang="fi-FI" dirty="0" err="1"/>
              <a:t>som</a:t>
            </a:r>
            <a:r>
              <a:rPr lang="fi-FI" dirty="0"/>
              <a:t> naiva, </a:t>
            </a:r>
            <a:r>
              <a:rPr lang="fi-FI" dirty="0" err="1"/>
              <a:t>politisk</a:t>
            </a:r>
            <a:r>
              <a:rPr lang="fi-FI" dirty="0"/>
              <a:t> vilja </a:t>
            </a:r>
            <a:r>
              <a:rPr lang="fi-FI" dirty="0" err="1"/>
              <a:t>att</a:t>
            </a:r>
            <a:r>
              <a:rPr lang="fi-FI" dirty="0"/>
              <a:t> se </a:t>
            </a:r>
            <a:r>
              <a:rPr lang="fi-FI" dirty="0" err="1"/>
              <a:t>bortom</a:t>
            </a:r>
            <a:r>
              <a:rPr lang="fi-FI" dirty="0"/>
              <a:t> de </a:t>
            </a:r>
            <a:r>
              <a:rPr lang="fi-FI" dirty="0" err="1"/>
              <a:t>givna</a:t>
            </a:r>
            <a:r>
              <a:rPr lang="fi-FI" dirty="0"/>
              <a:t> </a:t>
            </a:r>
            <a:r>
              <a:rPr lang="fi-FI" dirty="0" err="1"/>
              <a:t>samhällsramarna</a:t>
            </a:r>
            <a:r>
              <a:rPr lang="fi-FI" dirty="0"/>
              <a:t> </a:t>
            </a:r>
            <a:r>
              <a:rPr lang="fi-FI" dirty="0" err="1"/>
              <a:t>allt</a:t>
            </a:r>
            <a:r>
              <a:rPr lang="fi-FI" dirty="0"/>
              <a:t> </a:t>
            </a:r>
            <a:r>
              <a:rPr lang="fi-FI" dirty="0" err="1"/>
              <a:t>svårare</a:t>
            </a:r>
            <a:r>
              <a:rPr lang="fi-FI" dirty="0"/>
              <a:t> </a:t>
            </a:r>
            <a:r>
              <a:rPr lang="fi-FI" dirty="0" err="1"/>
              <a:t>att</a:t>
            </a:r>
            <a:r>
              <a:rPr lang="fi-FI" dirty="0"/>
              <a:t> </a:t>
            </a:r>
            <a:r>
              <a:rPr lang="fi-FI" dirty="0" err="1"/>
              <a:t>få</a:t>
            </a:r>
            <a:r>
              <a:rPr lang="fi-FI" dirty="0"/>
              <a:t> </a:t>
            </a:r>
            <a:r>
              <a:rPr lang="fi-FI" dirty="0" err="1"/>
              <a:t>syn</a:t>
            </a:r>
            <a:r>
              <a:rPr lang="fi-FI" dirty="0"/>
              <a:t> </a:t>
            </a:r>
            <a:r>
              <a:rPr lang="fi-FI" dirty="0" err="1"/>
              <a:t>på</a:t>
            </a:r>
            <a:endParaRPr lang="fi-FI" dirty="0"/>
          </a:p>
          <a:p>
            <a:r>
              <a:rPr lang="fi-FI" dirty="0" err="1"/>
              <a:t>Samtidigt</a:t>
            </a:r>
            <a:r>
              <a:rPr lang="fi-FI" dirty="0"/>
              <a:t>: </a:t>
            </a:r>
            <a:r>
              <a:rPr lang="fi-FI" dirty="0" err="1"/>
              <a:t>barn</a:t>
            </a:r>
            <a:r>
              <a:rPr lang="fi-FI" dirty="0"/>
              <a:t>/</a:t>
            </a:r>
            <a:r>
              <a:rPr lang="fi-FI" dirty="0" err="1"/>
              <a:t>unga</a:t>
            </a:r>
            <a:r>
              <a:rPr lang="fi-FI" dirty="0"/>
              <a:t> </a:t>
            </a:r>
            <a:r>
              <a:rPr lang="fi-FI" dirty="0" err="1"/>
              <a:t>som</a:t>
            </a:r>
            <a:r>
              <a:rPr lang="fi-FI" dirty="0"/>
              <a:t> </a:t>
            </a:r>
            <a:r>
              <a:rPr lang="fi-FI" dirty="0" err="1"/>
              <a:t>förespråkare</a:t>
            </a:r>
            <a:r>
              <a:rPr lang="fi-FI" dirty="0"/>
              <a:t> för </a:t>
            </a:r>
            <a:r>
              <a:rPr lang="fi-FI" dirty="0" err="1"/>
              <a:t>utopier</a:t>
            </a:r>
            <a:r>
              <a:rPr lang="fi-FI" dirty="0"/>
              <a:t> – </a:t>
            </a:r>
            <a:r>
              <a:rPr lang="fi-FI" dirty="0" err="1"/>
              <a:t>förmåga</a:t>
            </a:r>
            <a:r>
              <a:rPr lang="fi-FI" dirty="0"/>
              <a:t> </a:t>
            </a:r>
            <a:r>
              <a:rPr lang="fi-FI" dirty="0" err="1"/>
              <a:t>till</a:t>
            </a:r>
            <a:r>
              <a:rPr lang="fi-FI" dirty="0"/>
              <a:t> </a:t>
            </a:r>
            <a:r>
              <a:rPr lang="fi-FI" dirty="0" err="1"/>
              <a:t>fantasi</a:t>
            </a:r>
            <a:r>
              <a:rPr lang="fi-FI" dirty="0"/>
              <a:t> </a:t>
            </a:r>
            <a:r>
              <a:rPr lang="fi-FI" dirty="0" err="1"/>
              <a:t>och</a:t>
            </a:r>
            <a:r>
              <a:rPr lang="fi-FI" dirty="0"/>
              <a:t> </a:t>
            </a:r>
            <a:r>
              <a:rPr lang="fi-FI" dirty="0" err="1"/>
              <a:t>att</a:t>
            </a:r>
            <a:r>
              <a:rPr lang="fi-FI" dirty="0"/>
              <a:t> </a:t>
            </a:r>
            <a:r>
              <a:rPr lang="fi-FI" dirty="0" err="1"/>
              <a:t>tänka</a:t>
            </a:r>
            <a:r>
              <a:rPr lang="fi-FI" dirty="0"/>
              <a:t> </a:t>
            </a:r>
            <a:r>
              <a:rPr lang="fi-FI" dirty="0" err="1"/>
              <a:t>utanför</a:t>
            </a:r>
            <a:r>
              <a:rPr lang="fi-FI" dirty="0"/>
              <a:t> </a:t>
            </a:r>
            <a:r>
              <a:rPr lang="fi-FI" dirty="0" err="1"/>
              <a:t>ramar</a:t>
            </a:r>
            <a:r>
              <a:rPr lang="fi-FI" dirty="0"/>
              <a:t>!</a:t>
            </a:r>
          </a:p>
          <a:p>
            <a:r>
              <a:rPr lang="fi-FI" dirty="0" err="1"/>
              <a:t>Hur</a:t>
            </a:r>
            <a:r>
              <a:rPr lang="fi-FI" dirty="0"/>
              <a:t> </a:t>
            </a:r>
            <a:r>
              <a:rPr lang="fi-FI" dirty="0" err="1"/>
              <a:t>kan</a:t>
            </a:r>
            <a:r>
              <a:rPr lang="fi-FI" dirty="0"/>
              <a:t> </a:t>
            </a:r>
            <a:r>
              <a:rPr lang="fi-FI" dirty="0" err="1"/>
              <a:t>utbildning</a:t>
            </a:r>
            <a:r>
              <a:rPr lang="fi-FI" dirty="0"/>
              <a:t> </a:t>
            </a:r>
            <a:r>
              <a:rPr lang="fi-FI" dirty="0" err="1"/>
              <a:t>närma</a:t>
            </a:r>
            <a:r>
              <a:rPr lang="fi-FI" dirty="0"/>
              <a:t> </a:t>
            </a:r>
            <a:r>
              <a:rPr lang="fi-FI" dirty="0" err="1"/>
              <a:t>sig</a:t>
            </a:r>
            <a:r>
              <a:rPr lang="fi-FI" dirty="0"/>
              <a:t> ett </a:t>
            </a:r>
            <a:r>
              <a:rPr lang="fi-FI" dirty="0" err="1"/>
              <a:t>mera</a:t>
            </a:r>
            <a:r>
              <a:rPr lang="fi-FI" dirty="0"/>
              <a:t> </a:t>
            </a:r>
            <a:r>
              <a:rPr lang="fi-FI" dirty="0" err="1"/>
              <a:t>grundläggande</a:t>
            </a:r>
            <a:r>
              <a:rPr lang="fi-FI" dirty="0"/>
              <a:t> </a:t>
            </a:r>
            <a:r>
              <a:rPr lang="fi-FI" dirty="0" err="1"/>
              <a:t>framtidsvisionerande</a:t>
            </a:r>
            <a:r>
              <a:rPr lang="fi-FI" dirty="0"/>
              <a:t> </a:t>
            </a:r>
            <a:r>
              <a:rPr lang="fi-FI" dirty="0" err="1"/>
              <a:t>inom</a:t>
            </a:r>
            <a:r>
              <a:rPr lang="fi-FI" dirty="0"/>
              <a:t> </a:t>
            </a:r>
            <a:r>
              <a:rPr lang="fi-FI" dirty="0" err="1"/>
              <a:t>ramen</a:t>
            </a:r>
            <a:r>
              <a:rPr lang="fi-FI" dirty="0"/>
              <a:t> för </a:t>
            </a:r>
            <a:r>
              <a:rPr lang="fi-FI" dirty="0" err="1"/>
              <a:t>aktivt</a:t>
            </a:r>
            <a:r>
              <a:rPr lang="fi-FI" dirty="0"/>
              <a:t> </a:t>
            </a:r>
            <a:r>
              <a:rPr lang="fi-FI" dirty="0" err="1"/>
              <a:t>medborgarskap</a:t>
            </a:r>
            <a:r>
              <a:rPr lang="fi-FI" dirty="0"/>
              <a:t>?</a:t>
            </a:r>
          </a:p>
          <a:p>
            <a:r>
              <a:rPr lang="fi-FI" dirty="0"/>
              <a:t> (alla </a:t>
            </a:r>
            <a:r>
              <a:rPr lang="fi-FI" dirty="0" err="1"/>
              <a:t>pedagogiska</a:t>
            </a:r>
            <a:r>
              <a:rPr lang="fi-FI" dirty="0"/>
              <a:t> </a:t>
            </a:r>
            <a:r>
              <a:rPr lang="fi-FI" dirty="0" err="1"/>
              <a:t>tänkare</a:t>
            </a:r>
            <a:r>
              <a:rPr lang="fi-FI" dirty="0"/>
              <a:t> </a:t>
            </a:r>
            <a:r>
              <a:rPr lang="fi-FI" dirty="0" err="1"/>
              <a:t>har</a:t>
            </a:r>
            <a:r>
              <a:rPr lang="fi-FI" dirty="0"/>
              <a:t> </a:t>
            </a:r>
            <a:r>
              <a:rPr lang="fi-FI" dirty="0" err="1"/>
              <a:t>haft</a:t>
            </a:r>
            <a:r>
              <a:rPr lang="fi-FI" dirty="0"/>
              <a:t> </a:t>
            </a:r>
            <a:r>
              <a:rPr lang="fi-FI" dirty="0" err="1"/>
              <a:t>någon</a:t>
            </a:r>
            <a:r>
              <a:rPr lang="fi-FI" dirty="0"/>
              <a:t> </a:t>
            </a:r>
            <a:r>
              <a:rPr lang="fi-FI" dirty="0" err="1"/>
              <a:t>slags</a:t>
            </a:r>
            <a:r>
              <a:rPr lang="fi-FI" dirty="0"/>
              <a:t> </a:t>
            </a:r>
            <a:r>
              <a:rPr lang="fi-FI" dirty="0" err="1"/>
              <a:t>samhällsvision</a:t>
            </a:r>
            <a:r>
              <a:rPr lang="fi-FI" dirty="0"/>
              <a:t>!)</a:t>
            </a:r>
          </a:p>
        </p:txBody>
      </p:sp>
    </p:spTree>
    <p:extLst>
      <p:ext uri="{BB962C8B-B14F-4D97-AF65-F5344CB8AC3E}">
        <p14:creationId xmlns:p14="http://schemas.microsoft.com/office/powerpoint/2010/main" val="386054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740073" y="4696715"/>
            <a:ext cx="5412509" cy="2318303"/>
          </a:xfrm>
          <a:prstGeom prst="rect">
            <a:avLst/>
          </a:prstGeom>
        </p:spPr>
      </p:pic>
      <p:sp>
        <p:nvSpPr>
          <p:cNvPr id="2" name="Title 1"/>
          <p:cNvSpPr>
            <a:spLocks noGrp="1"/>
          </p:cNvSpPr>
          <p:nvPr>
            <p:ph type="title"/>
          </p:nvPr>
        </p:nvSpPr>
        <p:spPr/>
        <p:txBody>
          <a:bodyPr/>
          <a:lstStyle/>
          <a:p>
            <a:r>
              <a:rPr lang="fi-FI" dirty="0" err="1"/>
              <a:t>Hur</a:t>
            </a:r>
            <a:r>
              <a:rPr lang="fi-FI" dirty="0"/>
              <a:t> </a:t>
            </a:r>
            <a:r>
              <a:rPr lang="fi-FI" dirty="0" err="1"/>
              <a:t>få</a:t>
            </a:r>
            <a:r>
              <a:rPr lang="fi-FI" dirty="0"/>
              <a:t> </a:t>
            </a:r>
            <a:r>
              <a:rPr lang="fi-FI" dirty="0" err="1"/>
              <a:t>elever</a:t>
            </a:r>
            <a:r>
              <a:rPr lang="fi-FI" dirty="0"/>
              <a:t> </a:t>
            </a:r>
            <a:r>
              <a:rPr lang="fi-FI" dirty="0" err="1"/>
              <a:t>att</a:t>
            </a:r>
            <a:r>
              <a:rPr lang="fi-FI" dirty="0"/>
              <a:t> </a:t>
            </a:r>
            <a:r>
              <a:rPr lang="fi-FI" dirty="0" err="1"/>
              <a:t>våga</a:t>
            </a:r>
            <a:r>
              <a:rPr lang="fi-FI" dirty="0"/>
              <a:t> </a:t>
            </a:r>
            <a:r>
              <a:rPr lang="fi-FI" dirty="0" err="1"/>
              <a:t>drömma</a:t>
            </a:r>
            <a:r>
              <a:rPr lang="fi-FI" dirty="0"/>
              <a:t>?</a:t>
            </a:r>
          </a:p>
        </p:txBody>
      </p:sp>
      <p:sp>
        <p:nvSpPr>
          <p:cNvPr id="3" name="Content Placeholder 2"/>
          <p:cNvSpPr>
            <a:spLocks noGrp="1"/>
          </p:cNvSpPr>
          <p:nvPr>
            <p:ph idx="1"/>
          </p:nvPr>
        </p:nvSpPr>
        <p:spPr>
          <a:xfrm>
            <a:off x="471055" y="1690688"/>
            <a:ext cx="11296071" cy="4351338"/>
          </a:xfrm>
        </p:spPr>
        <p:txBody>
          <a:bodyPr>
            <a:normAutofit/>
          </a:bodyPr>
          <a:lstStyle/>
          <a:p>
            <a:pPr marL="0" indent="0">
              <a:buNone/>
            </a:pPr>
            <a:r>
              <a:rPr lang="fi-FI" dirty="0"/>
              <a:t>Eskelinen (2018): </a:t>
            </a:r>
            <a:r>
              <a:rPr lang="fi-FI" dirty="0" err="1"/>
              <a:t>filosofilärare</a:t>
            </a:r>
            <a:r>
              <a:rPr lang="fi-FI" dirty="0"/>
              <a:t> </a:t>
            </a:r>
            <a:r>
              <a:rPr lang="fi-FI" dirty="0" err="1"/>
              <a:t>påpekar</a:t>
            </a:r>
            <a:r>
              <a:rPr lang="fi-FI" dirty="0"/>
              <a:t> </a:t>
            </a:r>
            <a:r>
              <a:rPr lang="fi-FI" dirty="0" err="1"/>
              <a:t>att</a:t>
            </a:r>
            <a:r>
              <a:rPr lang="fi-FI" dirty="0"/>
              <a:t> </a:t>
            </a:r>
            <a:r>
              <a:rPr lang="fi-FI" dirty="0" err="1"/>
              <a:t>det</a:t>
            </a:r>
            <a:r>
              <a:rPr lang="fi-FI" dirty="0"/>
              <a:t> </a:t>
            </a:r>
            <a:r>
              <a:rPr lang="fi-FI" dirty="0" err="1"/>
              <a:t>är</a:t>
            </a:r>
            <a:r>
              <a:rPr lang="fi-FI" dirty="0"/>
              <a:t> </a:t>
            </a:r>
            <a:r>
              <a:rPr lang="fi-FI" dirty="0" err="1"/>
              <a:t>svårare</a:t>
            </a:r>
            <a:r>
              <a:rPr lang="fi-FI" dirty="0"/>
              <a:t> </a:t>
            </a:r>
            <a:r>
              <a:rPr lang="fi-FI" dirty="0" err="1"/>
              <a:t>nu</a:t>
            </a:r>
            <a:r>
              <a:rPr lang="fi-FI" dirty="0"/>
              <a:t> </a:t>
            </a:r>
            <a:r>
              <a:rPr lang="fi-FI" dirty="0" err="1"/>
              <a:t>än</a:t>
            </a:r>
            <a:r>
              <a:rPr lang="fi-FI" dirty="0"/>
              <a:t> </a:t>
            </a:r>
            <a:r>
              <a:rPr lang="fi-FI" dirty="0" err="1"/>
              <a:t>tidigare</a:t>
            </a:r>
            <a:r>
              <a:rPr lang="fi-FI" dirty="0"/>
              <a:t> </a:t>
            </a:r>
            <a:r>
              <a:rPr lang="fi-FI" dirty="0" err="1"/>
              <a:t>att</a:t>
            </a:r>
            <a:r>
              <a:rPr lang="fi-FI" dirty="0"/>
              <a:t> </a:t>
            </a:r>
            <a:r>
              <a:rPr lang="fi-FI" dirty="0" err="1"/>
              <a:t>få</a:t>
            </a:r>
            <a:r>
              <a:rPr lang="fi-FI" dirty="0"/>
              <a:t> </a:t>
            </a:r>
            <a:r>
              <a:rPr lang="fi-FI" dirty="0" err="1"/>
              <a:t>elever</a:t>
            </a:r>
            <a:r>
              <a:rPr lang="fi-FI" dirty="0"/>
              <a:t> </a:t>
            </a:r>
            <a:r>
              <a:rPr lang="fi-FI" dirty="0" err="1"/>
              <a:t>att</a:t>
            </a:r>
            <a:r>
              <a:rPr lang="fi-FI" dirty="0"/>
              <a:t> </a:t>
            </a:r>
            <a:r>
              <a:rPr lang="fi-FI" dirty="0" err="1"/>
              <a:t>föreställa</a:t>
            </a:r>
            <a:r>
              <a:rPr lang="fi-FI" dirty="0"/>
              <a:t> </a:t>
            </a:r>
            <a:r>
              <a:rPr lang="fi-FI" dirty="0" err="1"/>
              <a:t>sig</a:t>
            </a:r>
            <a:r>
              <a:rPr lang="fi-FI" dirty="0"/>
              <a:t> </a:t>
            </a:r>
            <a:r>
              <a:rPr lang="fi-FI" dirty="0" err="1"/>
              <a:t>drömsamhällen</a:t>
            </a:r>
            <a:r>
              <a:rPr lang="fi-FI" dirty="0"/>
              <a:t> </a:t>
            </a:r>
            <a:r>
              <a:rPr lang="fi-FI" dirty="0" err="1"/>
              <a:t>eller</a:t>
            </a:r>
            <a:r>
              <a:rPr lang="fi-FI" dirty="0"/>
              <a:t> </a:t>
            </a:r>
            <a:r>
              <a:rPr lang="fi-FI" dirty="0" err="1"/>
              <a:t>alternativa</a:t>
            </a:r>
            <a:r>
              <a:rPr lang="fi-FI" dirty="0"/>
              <a:t> </a:t>
            </a:r>
            <a:r>
              <a:rPr lang="fi-FI" dirty="0" err="1"/>
              <a:t>sätt</a:t>
            </a:r>
            <a:r>
              <a:rPr lang="fi-FI" dirty="0"/>
              <a:t> </a:t>
            </a:r>
            <a:r>
              <a:rPr lang="fi-FI" dirty="0" err="1"/>
              <a:t>att</a:t>
            </a:r>
            <a:r>
              <a:rPr lang="fi-FI" dirty="0"/>
              <a:t> </a:t>
            </a:r>
            <a:r>
              <a:rPr lang="fi-FI" dirty="0" err="1"/>
              <a:t>organisera</a:t>
            </a:r>
            <a:r>
              <a:rPr lang="fi-FI" dirty="0"/>
              <a:t> </a:t>
            </a:r>
            <a:r>
              <a:rPr lang="fi-FI" dirty="0" err="1"/>
              <a:t>samhället</a:t>
            </a:r>
            <a:endParaRPr lang="fi-FI" dirty="0"/>
          </a:p>
          <a:p>
            <a:pPr marL="457200" lvl="1" indent="0">
              <a:buNone/>
            </a:pPr>
            <a:r>
              <a:rPr lang="fi-FI" dirty="0"/>
              <a:t>-</a:t>
            </a:r>
            <a:r>
              <a:rPr lang="fi-FI" dirty="0" err="1"/>
              <a:t>att</a:t>
            </a:r>
            <a:r>
              <a:rPr lang="fi-FI" dirty="0"/>
              <a:t> </a:t>
            </a:r>
            <a:r>
              <a:rPr lang="fi-FI" dirty="0" err="1"/>
              <a:t>föreställa</a:t>
            </a:r>
            <a:r>
              <a:rPr lang="fi-FI" dirty="0"/>
              <a:t> </a:t>
            </a:r>
            <a:r>
              <a:rPr lang="fi-FI" dirty="0" err="1"/>
              <a:t>sig</a:t>
            </a:r>
            <a:r>
              <a:rPr lang="fi-FI" dirty="0"/>
              <a:t> </a:t>
            </a:r>
            <a:r>
              <a:rPr lang="fi-FI" dirty="0" err="1"/>
              <a:t>något</a:t>
            </a:r>
            <a:r>
              <a:rPr lang="fi-FI" dirty="0"/>
              <a:t> </a:t>
            </a:r>
            <a:r>
              <a:rPr lang="fi-FI" dirty="0" err="1"/>
              <a:t>bättre</a:t>
            </a:r>
            <a:r>
              <a:rPr lang="fi-FI" dirty="0"/>
              <a:t> </a:t>
            </a:r>
            <a:r>
              <a:rPr lang="fi-FI" dirty="0" err="1"/>
              <a:t>blir</a:t>
            </a:r>
            <a:r>
              <a:rPr lang="fi-FI" dirty="0"/>
              <a:t> en </a:t>
            </a:r>
            <a:r>
              <a:rPr lang="fi-FI" dirty="0" err="1"/>
              <a:t>fråga</a:t>
            </a:r>
            <a:r>
              <a:rPr lang="fi-FI" dirty="0"/>
              <a:t> </a:t>
            </a:r>
            <a:r>
              <a:rPr lang="fi-FI" dirty="0" err="1"/>
              <a:t>om</a:t>
            </a:r>
            <a:r>
              <a:rPr lang="fi-FI" dirty="0"/>
              <a:t> </a:t>
            </a:r>
            <a:r>
              <a:rPr lang="fi-FI" dirty="0" err="1"/>
              <a:t>privata</a:t>
            </a:r>
            <a:r>
              <a:rPr lang="fi-FI" dirty="0"/>
              <a:t> </a:t>
            </a:r>
            <a:r>
              <a:rPr lang="fi-FI" dirty="0" err="1"/>
              <a:t>projekt</a:t>
            </a:r>
            <a:r>
              <a:rPr lang="fi-FI" dirty="0"/>
              <a:t> (</a:t>
            </a:r>
            <a:r>
              <a:rPr lang="fi-FI" dirty="0" err="1"/>
              <a:t>t.ex</a:t>
            </a:r>
            <a:r>
              <a:rPr lang="fi-FI" dirty="0"/>
              <a:t>. </a:t>
            </a:r>
            <a:r>
              <a:rPr lang="fi-FI" dirty="0" err="1"/>
              <a:t>att</a:t>
            </a:r>
            <a:r>
              <a:rPr lang="fi-FI" dirty="0"/>
              <a:t> </a:t>
            </a:r>
            <a:r>
              <a:rPr lang="fi-FI" dirty="0" err="1"/>
              <a:t>downshifta</a:t>
            </a:r>
            <a:r>
              <a:rPr lang="fi-FI" dirty="0"/>
              <a:t>, </a:t>
            </a:r>
            <a:r>
              <a:rPr lang="fi-FI" dirty="0" err="1"/>
              <a:t>hitta</a:t>
            </a:r>
            <a:r>
              <a:rPr lang="fi-FI" dirty="0"/>
              <a:t> </a:t>
            </a:r>
            <a:r>
              <a:rPr lang="fi-FI" dirty="0" err="1"/>
              <a:t>sitt</a:t>
            </a:r>
            <a:r>
              <a:rPr lang="fi-FI" dirty="0"/>
              <a:t> </a:t>
            </a:r>
            <a:r>
              <a:rPr lang="fi-FI" dirty="0" err="1"/>
              <a:t>eget</a:t>
            </a:r>
            <a:r>
              <a:rPr lang="fi-FI" dirty="0"/>
              <a:t> </a:t>
            </a:r>
            <a:r>
              <a:rPr lang="fi-FI" dirty="0" err="1"/>
              <a:t>sätt</a:t>
            </a:r>
            <a:r>
              <a:rPr lang="fi-FI" dirty="0"/>
              <a:t> </a:t>
            </a:r>
            <a:r>
              <a:rPr lang="fi-FI" dirty="0" err="1"/>
              <a:t>att</a:t>
            </a:r>
            <a:r>
              <a:rPr lang="fi-FI" dirty="0"/>
              <a:t> </a:t>
            </a:r>
            <a:r>
              <a:rPr lang="fi-FI" dirty="0" err="1"/>
              <a:t>leva</a:t>
            </a:r>
            <a:r>
              <a:rPr lang="fi-FI" dirty="0"/>
              <a:t> </a:t>
            </a:r>
            <a:r>
              <a:rPr lang="fi-FI" dirty="0" err="1"/>
              <a:t>bättre</a:t>
            </a:r>
            <a:r>
              <a:rPr lang="fi-FI" dirty="0"/>
              <a:t>)</a:t>
            </a:r>
          </a:p>
          <a:p>
            <a:pPr marL="457200" lvl="1" indent="0">
              <a:buNone/>
            </a:pPr>
            <a:r>
              <a:rPr lang="fi-FI" dirty="0"/>
              <a:t>-</a:t>
            </a:r>
            <a:r>
              <a:rPr lang="fi-FI" dirty="0" err="1"/>
              <a:t>utopier</a:t>
            </a:r>
            <a:r>
              <a:rPr lang="fi-FI" dirty="0"/>
              <a:t> </a:t>
            </a:r>
            <a:r>
              <a:rPr lang="fi-FI" dirty="0" err="1"/>
              <a:t>blir</a:t>
            </a:r>
            <a:r>
              <a:rPr lang="fi-FI" dirty="0"/>
              <a:t> </a:t>
            </a:r>
            <a:r>
              <a:rPr lang="fi-FI" dirty="0" err="1"/>
              <a:t>att</a:t>
            </a:r>
            <a:r>
              <a:rPr lang="fi-FI" dirty="0"/>
              <a:t> </a:t>
            </a:r>
            <a:r>
              <a:rPr lang="fi-FI" dirty="0" err="1"/>
              <a:t>förvara</a:t>
            </a:r>
            <a:r>
              <a:rPr lang="fi-FI" dirty="0"/>
              <a:t> </a:t>
            </a:r>
            <a:r>
              <a:rPr lang="fi-FI" dirty="0" err="1"/>
              <a:t>något</a:t>
            </a:r>
            <a:r>
              <a:rPr lang="fi-FI" dirty="0"/>
              <a:t> </a:t>
            </a:r>
            <a:r>
              <a:rPr lang="fi-FI" dirty="0" err="1"/>
              <a:t>gammalt</a:t>
            </a:r>
            <a:r>
              <a:rPr lang="fi-FI" dirty="0"/>
              <a:t> (ex ”</a:t>
            </a:r>
            <a:r>
              <a:rPr lang="fi-FI" dirty="0" err="1"/>
              <a:t>välfärdsstaten</a:t>
            </a:r>
            <a:r>
              <a:rPr lang="fi-FI" dirty="0"/>
              <a:t>”) </a:t>
            </a:r>
            <a:r>
              <a:rPr lang="fi-FI" dirty="0" err="1"/>
              <a:t>inte</a:t>
            </a:r>
            <a:r>
              <a:rPr lang="fi-FI" dirty="0"/>
              <a:t> </a:t>
            </a:r>
            <a:r>
              <a:rPr lang="fi-FI" dirty="0" err="1"/>
              <a:t>att</a:t>
            </a:r>
            <a:r>
              <a:rPr lang="fi-FI" dirty="0"/>
              <a:t> </a:t>
            </a:r>
            <a:r>
              <a:rPr lang="fi-FI" dirty="0" err="1"/>
              <a:t>föreställa</a:t>
            </a:r>
            <a:r>
              <a:rPr lang="fi-FI" dirty="0"/>
              <a:t> </a:t>
            </a:r>
            <a:r>
              <a:rPr lang="fi-FI" dirty="0" err="1"/>
              <a:t>sig</a:t>
            </a:r>
            <a:r>
              <a:rPr lang="fi-FI" dirty="0"/>
              <a:t> </a:t>
            </a:r>
            <a:r>
              <a:rPr lang="fi-FI" dirty="0" err="1"/>
              <a:t>något</a:t>
            </a:r>
            <a:r>
              <a:rPr lang="fi-FI" dirty="0"/>
              <a:t> </a:t>
            </a:r>
            <a:r>
              <a:rPr lang="fi-FI" dirty="0" err="1"/>
              <a:t>bortom</a:t>
            </a:r>
            <a:r>
              <a:rPr lang="fi-FI" dirty="0"/>
              <a:t> </a:t>
            </a:r>
            <a:r>
              <a:rPr lang="fi-FI" dirty="0" err="1"/>
              <a:t>dagens</a:t>
            </a:r>
            <a:r>
              <a:rPr lang="fi-FI" dirty="0"/>
              <a:t> </a:t>
            </a:r>
            <a:r>
              <a:rPr lang="fi-FI" dirty="0" err="1"/>
              <a:t>möjligas</a:t>
            </a:r>
            <a:r>
              <a:rPr lang="fi-FI" dirty="0"/>
              <a:t> </a:t>
            </a:r>
            <a:r>
              <a:rPr lang="fi-FI" dirty="0" err="1"/>
              <a:t>gränser</a:t>
            </a:r>
            <a:r>
              <a:rPr lang="fi-FI" dirty="0"/>
              <a:t> (</a:t>
            </a:r>
            <a:r>
              <a:rPr lang="fi-FI" dirty="0" err="1"/>
              <a:t>Bauman</a:t>
            </a:r>
            <a:r>
              <a:rPr lang="fi-FI" dirty="0"/>
              <a:t> 2015: </a:t>
            </a:r>
            <a:r>
              <a:rPr lang="fi-FI" dirty="0" err="1"/>
              <a:t>Retropia</a:t>
            </a:r>
            <a:r>
              <a:rPr lang="fi-FI" dirty="0"/>
              <a:t>)</a:t>
            </a:r>
          </a:p>
          <a:p>
            <a:pPr marL="457200" lvl="1" indent="0">
              <a:buNone/>
            </a:pPr>
            <a:r>
              <a:rPr lang="fi-FI" dirty="0"/>
              <a:t>-en </a:t>
            </a:r>
            <a:r>
              <a:rPr lang="fi-FI" dirty="0" err="1"/>
              <a:t>möjlig</a:t>
            </a:r>
            <a:r>
              <a:rPr lang="fi-FI" dirty="0"/>
              <a:t> </a:t>
            </a:r>
            <a:r>
              <a:rPr lang="fi-FI" dirty="0" err="1"/>
              <a:t>förklaring</a:t>
            </a:r>
            <a:r>
              <a:rPr lang="fi-FI" dirty="0"/>
              <a:t>: </a:t>
            </a:r>
            <a:r>
              <a:rPr lang="fi-FI" dirty="0" err="1"/>
              <a:t>politik</a:t>
            </a:r>
            <a:r>
              <a:rPr lang="fi-FI" dirty="0"/>
              <a:t> </a:t>
            </a:r>
            <a:r>
              <a:rPr lang="fi-FI" dirty="0" err="1"/>
              <a:t>som</a:t>
            </a:r>
            <a:r>
              <a:rPr lang="fi-FI" dirty="0"/>
              <a:t> </a:t>
            </a:r>
            <a:r>
              <a:rPr lang="fi-FI" dirty="0" err="1"/>
              <a:t>presenteras</a:t>
            </a:r>
            <a:r>
              <a:rPr lang="fi-FI" dirty="0"/>
              <a:t> </a:t>
            </a:r>
            <a:r>
              <a:rPr lang="fi-FI" dirty="0" err="1"/>
              <a:t>teknokratiskt</a:t>
            </a:r>
            <a:r>
              <a:rPr lang="fi-FI" dirty="0"/>
              <a:t>, </a:t>
            </a:r>
            <a:r>
              <a:rPr lang="fi-FI" dirty="0" err="1"/>
              <a:t>som</a:t>
            </a:r>
            <a:r>
              <a:rPr lang="fi-FI" dirty="0"/>
              <a:t> </a:t>
            </a:r>
            <a:r>
              <a:rPr lang="fi-FI" dirty="0" err="1"/>
              <a:t>låst</a:t>
            </a:r>
            <a:r>
              <a:rPr lang="fi-FI" dirty="0"/>
              <a:t> </a:t>
            </a:r>
            <a:r>
              <a:rPr lang="fi-FI" dirty="0" err="1"/>
              <a:t>eller</a:t>
            </a:r>
            <a:r>
              <a:rPr lang="fi-FI" dirty="0"/>
              <a:t> </a:t>
            </a:r>
            <a:r>
              <a:rPr lang="fi-FI" dirty="0" err="1"/>
              <a:t>som</a:t>
            </a:r>
            <a:r>
              <a:rPr lang="fi-FI" dirty="0"/>
              <a:t> </a:t>
            </a:r>
            <a:r>
              <a:rPr lang="fi-FI" dirty="0" err="1"/>
              <a:t>att</a:t>
            </a:r>
            <a:r>
              <a:rPr lang="fi-FI" dirty="0"/>
              <a:t> </a:t>
            </a:r>
            <a:r>
              <a:rPr lang="fi-FI" dirty="0" err="1"/>
              <a:t>välja</a:t>
            </a:r>
            <a:r>
              <a:rPr lang="fi-FI" dirty="0"/>
              <a:t> </a:t>
            </a:r>
            <a:r>
              <a:rPr lang="fi-FI" dirty="0" err="1"/>
              <a:t>mellan</a:t>
            </a:r>
            <a:r>
              <a:rPr lang="fi-FI" dirty="0"/>
              <a:t> </a:t>
            </a:r>
            <a:r>
              <a:rPr lang="fi-FI" dirty="0" err="1"/>
              <a:t>snäva</a:t>
            </a:r>
            <a:r>
              <a:rPr lang="fi-FI" dirty="0"/>
              <a:t> </a:t>
            </a:r>
            <a:r>
              <a:rPr lang="fi-FI" dirty="0" err="1"/>
              <a:t>alternativ</a:t>
            </a:r>
            <a:r>
              <a:rPr lang="fi-FI" dirty="0"/>
              <a:t> </a:t>
            </a:r>
          </a:p>
          <a:p>
            <a:pPr marL="457200" lvl="1" indent="0">
              <a:buNone/>
            </a:pPr>
            <a:r>
              <a:rPr lang="fi-FI" dirty="0"/>
              <a:t>-Eskelinen: </a:t>
            </a:r>
            <a:r>
              <a:rPr lang="fi-FI" dirty="0" err="1"/>
              <a:t>utopier</a:t>
            </a:r>
            <a:r>
              <a:rPr lang="fi-FI" dirty="0"/>
              <a:t> </a:t>
            </a:r>
            <a:r>
              <a:rPr lang="fi-FI" dirty="0" err="1"/>
              <a:t>behövs</a:t>
            </a:r>
            <a:r>
              <a:rPr lang="fi-FI" dirty="0"/>
              <a:t> </a:t>
            </a:r>
            <a:r>
              <a:rPr lang="fi-FI" dirty="0" err="1"/>
              <a:t>och</a:t>
            </a:r>
            <a:r>
              <a:rPr lang="fi-FI" dirty="0"/>
              <a:t> </a:t>
            </a:r>
            <a:r>
              <a:rPr lang="fi-FI" dirty="0" err="1"/>
              <a:t>kan</a:t>
            </a:r>
            <a:r>
              <a:rPr lang="fi-FI" dirty="0"/>
              <a:t> </a:t>
            </a:r>
            <a:r>
              <a:rPr lang="fi-FI" dirty="0" err="1"/>
              <a:t>uppnås</a:t>
            </a:r>
            <a:r>
              <a:rPr lang="fi-FI" dirty="0"/>
              <a:t> </a:t>
            </a:r>
            <a:r>
              <a:rPr lang="fi-FI" dirty="0" err="1"/>
              <a:t>genom</a:t>
            </a:r>
            <a:r>
              <a:rPr lang="fi-FI" dirty="0"/>
              <a:t> </a:t>
            </a:r>
            <a:r>
              <a:rPr lang="fi-FI" dirty="0" err="1"/>
              <a:t>samarbete</a:t>
            </a:r>
            <a:r>
              <a:rPr lang="fi-FI" dirty="0"/>
              <a:t> </a:t>
            </a:r>
            <a:r>
              <a:rPr lang="fi-FI" dirty="0" err="1"/>
              <a:t>mellan</a:t>
            </a:r>
            <a:r>
              <a:rPr lang="fi-FI" dirty="0"/>
              <a:t> </a:t>
            </a:r>
            <a:r>
              <a:rPr lang="fi-FI" dirty="0" err="1"/>
              <a:t>samhällsvetenskaper</a:t>
            </a:r>
            <a:r>
              <a:rPr lang="fi-FI" dirty="0"/>
              <a:t>, </a:t>
            </a:r>
            <a:r>
              <a:rPr lang="fi-FI" dirty="0" err="1"/>
              <a:t>pedagogik</a:t>
            </a:r>
            <a:r>
              <a:rPr lang="fi-FI" dirty="0"/>
              <a:t> </a:t>
            </a:r>
            <a:r>
              <a:rPr lang="fi-FI" dirty="0" err="1"/>
              <a:t>och</a:t>
            </a:r>
            <a:r>
              <a:rPr lang="fi-FI" dirty="0"/>
              <a:t> </a:t>
            </a:r>
            <a:r>
              <a:rPr lang="fi-FI" dirty="0" err="1"/>
              <a:t>konst</a:t>
            </a:r>
            <a:endParaRPr lang="fi-FI" dirty="0"/>
          </a:p>
          <a:p>
            <a:pPr marL="457200" lvl="1" indent="0">
              <a:buNone/>
            </a:pPr>
            <a:endParaRPr lang="fi-FI" dirty="0"/>
          </a:p>
          <a:p>
            <a:pPr marL="457200" lvl="1" indent="0">
              <a:buNone/>
            </a:pPr>
            <a:endParaRPr lang="fi-FI" dirty="0"/>
          </a:p>
        </p:txBody>
      </p:sp>
    </p:spTree>
    <p:extLst>
      <p:ext uri="{BB962C8B-B14F-4D97-AF65-F5344CB8AC3E}">
        <p14:creationId xmlns:p14="http://schemas.microsoft.com/office/powerpoint/2010/main" val="425625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12443" y="5169918"/>
            <a:ext cx="3521122" cy="1286354"/>
          </a:xfrm>
        </p:spPr>
        <p:txBody>
          <a:bodyPr>
            <a:normAutofit/>
          </a:bodyPr>
          <a:lstStyle/>
          <a:p>
            <a:pPr algn="r"/>
            <a:r>
              <a:rPr lang="fi-FI" sz="2900" dirty="0" err="1"/>
              <a:t>Framtidsvisioner</a:t>
            </a:r>
            <a:r>
              <a:rPr lang="fi-FI" sz="2900" dirty="0"/>
              <a:t> </a:t>
            </a:r>
            <a:r>
              <a:rPr lang="fi-FI" sz="2900" dirty="0" err="1"/>
              <a:t>som</a:t>
            </a:r>
            <a:r>
              <a:rPr lang="fi-FI" sz="2900" dirty="0"/>
              <a:t> </a:t>
            </a:r>
            <a:r>
              <a:rPr lang="fi-FI" sz="2900" dirty="0" err="1"/>
              <a:t>inte</a:t>
            </a:r>
            <a:r>
              <a:rPr lang="fi-FI" sz="2900" dirty="0"/>
              <a:t> </a:t>
            </a:r>
            <a:r>
              <a:rPr lang="fi-FI" sz="2900" dirty="0" err="1"/>
              <a:t>ifrågasatte</a:t>
            </a:r>
            <a:r>
              <a:rPr lang="fi-FI" sz="2900" dirty="0"/>
              <a:t> </a:t>
            </a:r>
            <a:r>
              <a:rPr lang="fi-FI" sz="2900" dirty="0" err="1"/>
              <a:t>normer</a:t>
            </a:r>
            <a:endParaRPr lang="fi-FI" sz="2900" dirty="0"/>
          </a:p>
        </p:txBody>
      </p:sp>
      <p:sp>
        <p:nvSpPr>
          <p:cNvPr id="14" name="Rectangle 13">
            <a:extLst>
              <a:ext uri="{FF2B5EF4-FFF2-40B4-BE49-F238E27FC236}">
                <a16:creationId xmlns:a16="http://schemas.microsoft.com/office/drawing/2014/main" id="{8DF8AE6E-38CD-4B2A-8E02-F099DD30E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126" y="629042"/>
            <a:ext cx="1217216" cy="8595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7701378" y="3227515"/>
            <a:ext cx="4133270" cy="3182622"/>
          </a:xfrm>
          <a:prstGeom prst="rect">
            <a:avLst/>
          </a:prstGeom>
        </p:spPr>
      </p:pic>
      <p:sp>
        <p:nvSpPr>
          <p:cNvPr id="16" name="Right Triangle 15">
            <a:extLst>
              <a:ext uri="{FF2B5EF4-FFF2-40B4-BE49-F238E27FC236}">
                <a16:creationId xmlns:a16="http://schemas.microsoft.com/office/drawing/2014/main" id="{23293907-0F26-4752-BCD0-3AC2C5026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683" y="635538"/>
            <a:ext cx="680408" cy="84974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CA07809-FD84-4293-BEDA-C920BB2A1F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6352" y="8853"/>
            <a:ext cx="1576152" cy="14793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a:extLst>
              <a:ext uri="{FF2B5EF4-FFF2-40B4-BE49-F238E27FC236}">
                <a16:creationId xmlns:a16="http://schemas.microsoft.com/office/drawing/2014/main" id="{A06D4B98-7FBD-4771-9C71-AE026D670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3630" y="-1"/>
            <a:ext cx="1092260" cy="147936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1E32D174-F8A9-4FF0-8888-1B4F5E1849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070" y="621519"/>
            <a:ext cx="4032504" cy="22037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69201C5-687E-46FB-BA72-23BA40BFE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107" y="2848090"/>
            <a:ext cx="2339075" cy="341607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39141A8-FDFD-4ABE-A499-72C9669F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14143" y="991883"/>
            <a:ext cx="1371600" cy="2356777"/>
          </a:xfrm>
          <a:custGeom>
            <a:avLst/>
            <a:gdLst>
              <a:gd name="connsiteX0" fmla="*/ 0 w 1371600"/>
              <a:gd name="connsiteY0" fmla="*/ 0 h 2356777"/>
              <a:gd name="connsiteX1" fmla="*/ 0 w 1371600"/>
              <a:gd name="connsiteY1" fmla="*/ 1216152 h 2356777"/>
              <a:gd name="connsiteX2" fmla="*/ 4495 w 1371600"/>
              <a:gd name="connsiteY2" fmla="*/ 1216152 h 2356777"/>
              <a:gd name="connsiteX3" fmla="*/ 4495 w 1371600"/>
              <a:gd name="connsiteY3" fmla="*/ 2356777 h 2356777"/>
              <a:gd name="connsiteX4" fmla="*/ 1367105 w 1371600"/>
              <a:gd name="connsiteY4" fmla="*/ 2356777 h 2356777"/>
              <a:gd name="connsiteX5" fmla="*/ 1367105 w 1371600"/>
              <a:gd name="connsiteY5" fmla="*/ 1216152 h 2356777"/>
              <a:gd name="connsiteX6" fmla="*/ 1371600 w 1371600"/>
              <a:gd name="connsiteY6" fmla="*/ 1216152 h 2356777"/>
              <a:gd name="connsiteX7" fmla="*/ 1367105 w 1371600"/>
              <a:gd name="connsiteY7" fmla="*/ 1212166 h 2356777"/>
              <a:gd name="connsiteX8" fmla="*/ 1367105 w 1371600"/>
              <a:gd name="connsiteY8" fmla="*/ 1210176 h 2356777"/>
              <a:gd name="connsiteX9" fmla="*/ 1364860 w 1371600"/>
              <a:gd name="connsiteY9" fmla="*/ 1210176 h 235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2356777">
                <a:moveTo>
                  <a:pt x="0" y="0"/>
                </a:moveTo>
                <a:lnTo>
                  <a:pt x="0" y="1216152"/>
                </a:lnTo>
                <a:lnTo>
                  <a:pt x="4495" y="1216152"/>
                </a:lnTo>
                <a:lnTo>
                  <a:pt x="4495" y="2356777"/>
                </a:lnTo>
                <a:lnTo>
                  <a:pt x="1367105" y="2356777"/>
                </a:lnTo>
                <a:lnTo>
                  <a:pt x="1367105" y="1216152"/>
                </a:lnTo>
                <a:lnTo>
                  <a:pt x="1371600" y="1216152"/>
                </a:lnTo>
                <a:lnTo>
                  <a:pt x="1367105" y="1212166"/>
                </a:lnTo>
                <a:lnTo>
                  <a:pt x="1367105" y="1210176"/>
                </a:lnTo>
                <a:lnTo>
                  <a:pt x="1364860" y="1210176"/>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8A439E11-755A-4258-859D-56A6B6AFC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78372" y="1485831"/>
            <a:ext cx="1990938" cy="1371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40AC18C-ADA4-459D-9EA5-0E53B6E66A44}"/>
              </a:ext>
            </a:extLst>
          </p:cNvPr>
          <p:cNvPicPr>
            <a:picLocks noChangeAspect="1"/>
          </p:cNvPicPr>
          <p:nvPr/>
        </p:nvPicPr>
        <p:blipFill>
          <a:blip r:embed="rId3"/>
          <a:stretch>
            <a:fillRect/>
          </a:stretch>
        </p:blipFill>
        <p:spPr>
          <a:xfrm>
            <a:off x="633107" y="91756"/>
            <a:ext cx="4162699" cy="2601685"/>
          </a:xfrm>
          <a:prstGeom prst="rect">
            <a:avLst/>
          </a:prstGeom>
        </p:spPr>
      </p:pic>
      <p:sp>
        <p:nvSpPr>
          <p:cNvPr id="30" name="Right Triangle 29">
            <a:extLst>
              <a:ext uri="{FF2B5EF4-FFF2-40B4-BE49-F238E27FC236}">
                <a16:creationId xmlns:a16="http://schemas.microsoft.com/office/drawing/2014/main" id="{E916EF49-F958-4F28-A999-F8FA8D09A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06828" y="2437565"/>
            <a:ext cx="325600" cy="406635"/>
          </a:xfrm>
          <a:prstGeom prst="rtTriangle">
            <a:avLst/>
          </a:prstGeom>
          <a:solidFill>
            <a:srgbClr val="A9A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4"/>
          <a:stretch>
            <a:fillRect/>
          </a:stretch>
        </p:blipFill>
        <p:spPr>
          <a:xfrm>
            <a:off x="7237689" y="82373"/>
            <a:ext cx="4735319" cy="2592588"/>
          </a:xfrm>
          <a:prstGeom prst="rect">
            <a:avLst/>
          </a:prstGeom>
        </p:spPr>
      </p:pic>
      <p:sp>
        <p:nvSpPr>
          <p:cNvPr id="32" name="Right Triangle 31">
            <a:extLst>
              <a:ext uri="{FF2B5EF4-FFF2-40B4-BE49-F238E27FC236}">
                <a16:creationId xmlns:a16="http://schemas.microsoft.com/office/drawing/2014/main" id="{A7665D74-DFEA-412C-928C-F090E6708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583914" y="3243055"/>
            <a:ext cx="1881096" cy="1092260"/>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3E84BD56-679D-4E0C-9C9B-D694ABF07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2567" y="2843319"/>
            <a:ext cx="3474720" cy="188366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5">
            <a:extLst>
              <a:ext uri="{FF2B5EF4-FFF2-40B4-BE49-F238E27FC236}">
                <a16:creationId xmlns:a16="http://schemas.microsoft.com/office/drawing/2014/main" id="{2335FEDF-EF88-4E68-9CF7-5A72EF32A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0435" y="1488222"/>
            <a:ext cx="1092260" cy="1364098"/>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03DB71A4-74AA-406D-9553-61C0C6D236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1093" y="1481744"/>
            <a:ext cx="1557796" cy="1362456"/>
          </a:xfrm>
          <a:custGeom>
            <a:avLst/>
            <a:gdLst>
              <a:gd name="connsiteX0" fmla="*/ 0 w 1557796"/>
              <a:gd name="connsiteY0" fmla="*/ 0 h 1362456"/>
              <a:gd name="connsiteX1" fmla="*/ 1557796 w 1557796"/>
              <a:gd name="connsiteY1" fmla="*/ 0 h 1362456"/>
              <a:gd name="connsiteX2" fmla="*/ 1557796 w 1557796"/>
              <a:gd name="connsiteY2" fmla="*/ 1362456 h 1362456"/>
              <a:gd name="connsiteX3" fmla="*/ 1090945 w 1557796"/>
              <a:gd name="connsiteY3" fmla="*/ 1362456 h 1362456"/>
            </a:gdLst>
            <a:ahLst/>
            <a:cxnLst>
              <a:cxn ang="0">
                <a:pos x="connsiteX0" y="connsiteY0"/>
              </a:cxn>
              <a:cxn ang="0">
                <a:pos x="connsiteX1" y="connsiteY1"/>
              </a:cxn>
              <a:cxn ang="0">
                <a:pos x="connsiteX2" y="connsiteY2"/>
              </a:cxn>
              <a:cxn ang="0">
                <a:pos x="connsiteX3" y="connsiteY3"/>
              </a:cxn>
            </a:cxnLst>
            <a:rect l="l" t="t" r="r" b="b"/>
            <a:pathLst>
              <a:path w="1557796" h="1362456">
                <a:moveTo>
                  <a:pt x="0" y="0"/>
                </a:moveTo>
                <a:lnTo>
                  <a:pt x="1557796" y="0"/>
                </a:lnTo>
                <a:lnTo>
                  <a:pt x="1557796" y="1362456"/>
                </a:lnTo>
                <a:lnTo>
                  <a:pt x="1090945" y="1362456"/>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40" name="Right Triangle 39">
            <a:extLst>
              <a:ext uri="{FF2B5EF4-FFF2-40B4-BE49-F238E27FC236}">
                <a16:creationId xmlns:a16="http://schemas.microsoft.com/office/drawing/2014/main" id="{DA9994C2-211B-4BF6-B6A0-D67471594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6352" y="1480102"/>
            <a:ext cx="1092260" cy="1364098"/>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a:blip r:embed="rId5"/>
          <a:stretch>
            <a:fillRect/>
          </a:stretch>
        </p:blipFill>
        <p:spPr>
          <a:xfrm>
            <a:off x="786047" y="3121151"/>
            <a:ext cx="2032216" cy="2923348"/>
          </a:xfrm>
          <a:prstGeom prst="rect">
            <a:avLst/>
          </a:prstGeom>
        </p:spPr>
      </p:pic>
      <p:pic>
        <p:nvPicPr>
          <p:cNvPr id="6" name="Picture 5"/>
          <p:cNvPicPr>
            <a:picLocks noChangeAspect="1"/>
          </p:cNvPicPr>
          <p:nvPr/>
        </p:nvPicPr>
        <p:blipFill>
          <a:blip r:embed="rId6"/>
          <a:stretch>
            <a:fillRect/>
          </a:stretch>
        </p:blipFill>
        <p:spPr>
          <a:xfrm>
            <a:off x="3750738" y="2979484"/>
            <a:ext cx="3474720" cy="2024025"/>
          </a:xfrm>
          <a:prstGeom prst="rect">
            <a:avLst/>
          </a:prstGeom>
        </p:spPr>
      </p:pic>
      <p:sp>
        <p:nvSpPr>
          <p:cNvPr id="42" name="Right Triangle 41">
            <a:extLst>
              <a:ext uri="{FF2B5EF4-FFF2-40B4-BE49-F238E27FC236}">
                <a16:creationId xmlns:a16="http://schemas.microsoft.com/office/drawing/2014/main" id="{837A7BE2-DF08-4ECE-A520-13927DBF4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82961" y="4947446"/>
            <a:ext cx="1495517" cy="1117075"/>
          </a:xfrm>
          <a:prstGeom prst="rtTriangl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855297" y="3153048"/>
            <a:ext cx="3706577" cy="3061485"/>
          </a:xfrm>
        </p:spPr>
        <p:txBody>
          <a:bodyPr anchor="ctr">
            <a:normAutofit/>
          </a:bodyPr>
          <a:lstStyle/>
          <a:p>
            <a:endParaRPr lang="fi-FI" sz="1800"/>
          </a:p>
        </p:txBody>
      </p:sp>
      <p:pic>
        <p:nvPicPr>
          <p:cNvPr id="7" name="Picture 6"/>
          <p:cNvPicPr>
            <a:picLocks noChangeAspect="1"/>
          </p:cNvPicPr>
          <p:nvPr/>
        </p:nvPicPr>
        <p:blipFill>
          <a:blip r:embed="rId7"/>
          <a:stretch>
            <a:fillRect/>
          </a:stretch>
        </p:blipFill>
        <p:spPr>
          <a:xfrm>
            <a:off x="5334553" y="280839"/>
            <a:ext cx="1739240" cy="2382398"/>
          </a:xfrm>
          <a:prstGeom prst="rect">
            <a:avLst/>
          </a:prstGeom>
        </p:spPr>
      </p:pic>
    </p:spTree>
    <p:extLst>
      <p:ext uri="{BB962C8B-B14F-4D97-AF65-F5344CB8AC3E}">
        <p14:creationId xmlns:p14="http://schemas.microsoft.com/office/powerpoint/2010/main" val="274289875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72" y="189635"/>
            <a:ext cx="9680028" cy="787827"/>
          </a:xfrm>
        </p:spPr>
        <p:txBody>
          <a:bodyPr>
            <a:normAutofit/>
          </a:bodyPr>
          <a:lstStyle/>
          <a:p>
            <a:r>
              <a:rPr lang="fi-FI" sz="3200" dirty="0" err="1"/>
              <a:t>Rutger</a:t>
            </a:r>
            <a:r>
              <a:rPr lang="fi-FI" sz="3200" dirty="0"/>
              <a:t> </a:t>
            </a:r>
            <a:r>
              <a:rPr lang="fi-FI" sz="3200" dirty="0" err="1"/>
              <a:t>Bregman</a:t>
            </a:r>
            <a:r>
              <a:rPr lang="fi-FI" sz="3200" dirty="0"/>
              <a:t> (2017): Utopia for </a:t>
            </a:r>
            <a:r>
              <a:rPr lang="fi-FI" sz="3200" dirty="0" err="1"/>
              <a:t>realists</a:t>
            </a:r>
            <a:endParaRPr lang="fi-FI" sz="3200" dirty="0"/>
          </a:p>
        </p:txBody>
      </p:sp>
      <p:sp>
        <p:nvSpPr>
          <p:cNvPr id="3" name="Content Placeholder 2"/>
          <p:cNvSpPr>
            <a:spLocks noGrp="1"/>
          </p:cNvSpPr>
          <p:nvPr>
            <p:ph idx="1"/>
          </p:nvPr>
        </p:nvSpPr>
        <p:spPr>
          <a:xfrm>
            <a:off x="1" y="1198179"/>
            <a:ext cx="10372436" cy="5331930"/>
          </a:xfrm>
        </p:spPr>
        <p:txBody>
          <a:bodyPr>
            <a:normAutofit fontScale="92500" lnSpcReduction="20000"/>
          </a:bodyPr>
          <a:lstStyle/>
          <a:p>
            <a:r>
              <a:rPr lang="en-US" dirty="0"/>
              <a:t>”If you were to draw up a list of the most influential professions, teacher would likely rank among the highest. This isn’t because teachers accrue rewards like money, power, or status, but because teaching shapes something much bigger – the course of human history…[The teacher] not only equips them for the future, but in the process also has a direct hand in shaping the future.”</a:t>
            </a:r>
            <a:endParaRPr lang="fi-FI" dirty="0"/>
          </a:p>
          <a:p>
            <a:r>
              <a:rPr lang="fi-FI" dirty="0" err="1"/>
              <a:t>Klassrummet</a:t>
            </a:r>
            <a:r>
              <a:rPr lang="fi-FI" dirty="0"/>
              <a:t> </a:t>
            </a:r>
            <a:r>
              <a:rPr lang="fi-FI" dirty="0" err="1"/>
              <a:t>kunde</a:t>
            </a:r>
            <a:r>
              <a:rPr lang="fi-FI" dirty="0"/>
              <a:t> vara en </a:t>
            </a:r>
            <a:r>
              <a:rPr lang="fi-FI" dirty="0" err="1"/>
              <a:t>arena</a:t>
            </a:r>
            <a:r>
              <a:rPr lang="fi-FI" dirty="0"/>
              <a:t> för </a:t>
            </a:r>
            <a:r>
              <a:rPr lang="fi-FI" dirty="0" err="1"/>
              <a:t>förändring</a:t>
            </a:r>
            <a:r>
              <a:rPr lang="fi-FI" dirty="0"/>
              <a:t>, </a:t>
            </a:r>
            <a:r>
              <a:rPr lang="fi-FI" dirty="0" err="1"/>
              <a:t>men</a:t>
            </a:r>
            <a:r>
              <a:rPr lang="fi-FI" dirty="0"/>
              <a:t> </a:t>
            </a:r>
            <a:r>
              <a:rPr lang="fi-FI" dirty="0" err="1"/>
              <a:t>är</a:t>
            </a:r>
            <a:r>
              <a:rPr lang="fi-FI" dirty="0"/>
              <a:t> </a:t>
            </a:r>
            <a:r>
              <a:rPr lang="fi-FI" dirty="0" err="1"/>
              <a:t>det</a:t>
            </a:r>
            <a:r>
              <a:rPr lang="fi-FI" dirty="0"/>
              <a:t> </a:t>
            </a:r>
            <a:r>
              <a:rPr lang="fi-FI" dirty="0" err="1"/>
              <a:t>sällan</a:t>
            </a:r>
            <a:r>
              <a:rPr lang="fi-FI" dirty="0"/>
              <a:t>. </a:t>
            </a:r>
            <a:r>
              <a:rPr lang="fi-FI" dirty="0" err="1"/>
              <a:t>Debatter</a:t>
            </a:r>
            <a:r>
              <a:rPr lang="fi-FI" dirty="0"/>
              <a:t> </a:t>
            </a:r>
            <a:r>
              <a:rPr lang="fi-FI" dirty="0" err="1"/>
              <a:t>om</a:t>
            </a:r>
            <a:r>
              <a:rPr lang="fi-FI" dirty="0"/>
              <a:t> </a:t>
            </a:r>
            <a:r>
              <a:rPr lang="fi-FI" dirty="0" err="1"/>
              <a:t>utbildning</a:t>
            </a:r>
            <a:r>
              <a:rPr lang="fi-FI" dirty="0"/>
              <a:t> </a:t>
            </a:r>
            <a:r>
              <a:rPr lang="fi-FI" dirty="0" err="1"/>
              <a:t>fokuserar</a:t>
            </a:r>
            <a:r>
              <a:rPr lang="fi-FI" dirty="0"/>
              <a:t> </a:t>
            </a:r>
            <a:r>
              <a:rPr lang="fi-FI" dirty="0" err="1"/>
              <a:t>alltför</a:t>
            </a:r>
            <a:r>
              <a:rPr lang="fi-FI" dirty="0"/>
              <a:t> </a:t>
            </a:r>
            <a:r>
              <a:rPr lang="fi-FI" dirty="0" err="1"/>
              <a:t>mycket</a:t>
            </a:r>
            <a:r>
              <a:rPr lang="fi-FI" dirty="0"/>
              <a:t> </a:t>
            </a:r>
            <a:r>
              <a:rPr lang="fi-FI" dirty="0" err="1"/>
              <a:t>på</a:t>
            </a:r>
            <a:r>
              <a:rPr lang="fi-FI" dirty="0"/>
              <a:t> </a:t>
            </a:r>
            <a:r>
              <a:rPr lang="fi-FI" dirty="0" err="1"/>
              <a:t>form</a:t>
            </a:r>
            <a:r>
              <a:rPr lang="fi-FI" dirty="0"/>
              <a:t>, </a:t>
            </a:r>
            <a:r>
              <a:rPr lang="fi-FI" dirty="0" err="1"/>
              <a:t>och</a:t>
            </a:r>
            <a:r>
              <a:rPr lang="fi-FI" dirty="0"/>
              <a:t> </a:t>
            </a:r>
            <a:r>
              <a:rPr lang="fi-FI" dirty="0" err="1"/>
              <a:t>som</a:t>
            </a:r>
            <a:r>
              <a:rPr lang="fi-FI" dirty="0"/>
              <a:t> </a:t>
            </a:r>
            <a:r>
              <a:rPr lang="fi-FI" dirty="0" err="1"/>
              <a:t>svar</a:t>
            </a:r>
            <a:r>
              <a:rPr lang="fi-FI" dirty="0"/>
              <a:t> </a:t>
            </a:r>
            <a:r>
              <a:rPr lang="fi-FI" dirty="0" err="1"/>
              <a:t>på</a:t>
            </a:r>
            <a:r>
              <a:rPr lang="fi-FI" dirty="0"/>
              <a:t> ”</a:t>
            </a:r>
            <a:r>
              <a:rPr lang="fi-FI" dirty="0" err="1"/>
              <a:t>framtidens</a:t>
            </a:r>
            <a:r>
              <a:rPr lang="fi-FI" dirty="0"/>
              <a:t> </a:t>
            </a:r>
            <a:r>
              <a:rPr lang="fi-FI" dirty="0" err="1"/>
              <a:t>utmaningar</a:t>
            </a:r>
            <a:r>
              <a:rPr lang="fi-FI" dirty="0"/>
              <a:t>” – </a:t>
            </a:r>
            <a:r>
              <a:rPr lang="fi-FI" dirty="0" err="1"/>
              <a:t>som</a:t>
            </a:r>
            <a:r>
              <a:rPr lang="fi-FI" dirty="0"/>
              <a:t> </a:t>
            </a:r>
            <a:r>
              <a:rPr lang="fi-FI" dirty="0" err="1"/>
              <a:t>om</a:t>
            </a:r>
            <a:r>
              <a:rPr lang="fi-FI" dirty="0"/>
              <a:t> </a:t>
            </a:r>
            <a:r>
              <a:rPr lang="fi-FI" dirty="0" err="1"/>
              <a:t>man</a:t>
            </a:r>
            <a:r>
              <a:rPr lang="fi-FI" dirty="0"/>
              <a:t> </a:t>
            </a:r>
            <a:r>
              <a:rPr lang="fi-FI" dirty="0" err="1"/>
              <a:t>kunde</a:t>
            </a:r>
            <a:r>
              <a:rPr lang="fi-FI" dirty="0"/>
              <a:t> </a:t>
            </a:r>
            <a:r>
              <a:rPr lang="fi-FI" dirty="0" err="1"/>
              <a:t>förbereda</a:t>
            </a:r>
            <a:r>
              <a:rPr lang="fi-FI" dirty="0"/>
              <a:t> </a:t>
            </a:r>
            <a:r>
              <a:rPr lang="fi-FI" dirty="0" err="1"/>
              <a:t>sig</a:t>
            </a:r>
            <a:r>
              <a:rPr lang="fi-FI" dirty="0"/>
              <a:t> för </a:t>
            </a:r>
            <a:r>
              <a:rPr lang="fi-FI" dirty="0" err="1"/>
              <a:t>att</a:t>
            </a:r>
            <a:r>
              <a:rPr lang="fi-FI" dirty="0"/>
              <a:t> ”</a:t>
            </a:r>
            <a:r>
              <a:rPr lang="fi-FI" dirty="0" err="1"/>
              <a:t>klara</a:t>
            </a:r>
            <a:r>
              <a:rPr lang="fi-FI" dirty="0"/>
              <a:t> </a:t>
            </a:r>
            <a:r>
              <a:rPr lang="fi-FI" dirty="0" err="1"/>
              <a:t>sig</a:t>
            </a:r>
            <a:r>
              <a:rPr lang="fi-FI" dirty="0"/>
              <a:t> </a:t>
            </a:r>
            <a:r>
              <a:rPr lang="fi-FI" dirty="0" err="1"/>
              <a:t>så</a:t>
            </a:r>
            <a:r>
              <a:rPr lang="fi-FI" dirty="0"/>
              <a:t> </a:t>
            </a:r>
            <a:r>
              <a:rPr lang="fi-FI" dirty="0" err="1"/>
              <a:t>bra</a:t>
            </a:r>
            <a:r>
              <a:rPr lang="fi-FI" dirty="0"/>
              <a:t> </a:t>
            </a:r>
            <a:r>
              <a:rPr lang="fi-FI" dirty="0" err="1"/>
              <a:t>som</a:t>
            </a:r>
            <a:r>
              <a:rPr lang="fi-FI" dirty="0"/>
              <a:t> </a:t>
            </a:r>
            <a:r>
              <a:rPr lang="fi-FI" dirty="0" err="1"/>
              <a:t>möjligt</a:t>
            </a:r>
            <a:r>
              <a:rPr lang="fi-FI" dirty="0"/>
              <a:t>” i ett </a:t>
            </a:r>
            <a:r>
              <a:rPr lang="fi-FI" dirty="0" err="1"/>
              <a:t>predestinerat</a:t>
            </a:r>
            <a:r>
              <a:rPr lang="fi-FI" dirty="0"/>
              <a:t> </a:t>
            </a:r>
            <a:r>
              <a:rPr lang="fi-FI" dirty="0" err="1"/>
              <a:t>samhälle</a:t>
            </a:r>
            <a:r>
              <a:rPr lang="fi-FI" dirty="0"/>
              <a:t>, </a:t>
            </a:r>
            <a:r>
              <a:rPr lang="fi-FI" dirty="0" err="1"/>
              <a:t>bli</a:t>
            </a:r>
            <a:r>
              <a:rPr lang="fi-FI" dirty="0"/>
              <a:t> </a:t>
            </a:r>
            <a:r>
              <a:rPr lang="fi-FI" dirty="0" err="1"/>
              <a:t>flexibel</a:t>
            </a:r>
            <a:r>
              <a:rPr lang="fi-FI" dirty="0"/>
              <a:t>, i </a:t>
            </a:r>
            <a:r>
              <a:rPr lang="fi-FI" dirty="0" err="1"/>
              <a:t>stället</a:t>
            </a:r>
            <a:r>
              <a:rPr lang="fi-FI" dirty="0"/>
              <a:t> för </a:t>
            </a:r>
            <a:r>
              <a:rPr lang="fi-FI" dirty="0" err="1"/>
              <a:t>att</a:t>
            </a:r>
            <a:r>
              <a:rPr lang="fi-FI" dirty="0"/>
              <a:t> </a:t>
            </a:r>
            <a:r>
              <a:rPr lang="fi-FI" dirty="0" err="1"/>
              <a:t>skapa</a:t>
            </a:r>
            <a:r>
              <a:rPr lang="fi-FI" dirty="0"/>
              <a:t> ett </a:t>
            </a:r>
            <a:r>
              <a:rPr lang="fi-FI" dirty="0" err="1"/>
              <a:t>samhälle</a:t>
            </a:r>
            <a:r>
              <a:rPr lang="fi-FI" dirty="0"/>
              <a:t>.</a:t>
            </a:r>
          </a:p>
          <a:p>
            <a:r>
              <a:rPr lang="fi-FI" dirty="0" err="1"/>
              <a:t>Fråga</a:t>
            </a:r>
            <a:r>
              <a:rPr lang="fi-FI" dirty="0"/>
              <a:t> </a:t>
            </a:r>
            <a:r>
              <a:rPr lang="fi-FI" dirty="0" err="1"/>
              <a:t>inte</a:t>
            </a:r>
            <a:r>
              <a:rPr lang="fi-FI" dirty="0"/>
              <a:t>: ”</a:t>
            </a:r>
            <a:r>
              <a:rPr lang="fi-FI" dirty="0" err="1"/>
              <a:t>Vilka</a:t>
            </a:r>
            <a:r>
              <a:rPr lang="fi-FI" dirty="0"/>
              <a:t> </a:t>
            </a:r>
            <a:r>
              <a:rPr lang="fi-FI" dirty="0" err="1"/>
              <a:t>kunskaper</a:t>
            </a:r>
            <a:r>
              <a:rPr lang="fi-FI" dirty="0"/>
              <a:t> </a:t>
            </a:r>
            <a:r>
              <a:rPr lang="fi-FI" dirty="0" err="1"/>
              <a:t>och</a:t>
            </a:r>
            <a:r>
              <a:rPr lang="fi-FI" dirty="0"/>
              <a:t> </a:t>
            </a:r>
            <a:r>
              <a:rPr lang="fi-FI" dirty="0" err="1"/>
              <a:t>färdigheter</a:t>
            </a:r>
            <a:r>
              <a:rPr lang="fi-FI" dirty="0"/>
              <a:t> </a:t>
            </a:r>
            <a:r>
              <a:rPr lang="fi-FI" dirty="0" err="1"/>
              <a:t>behöver</a:t>
            </a:r>
            <a:r>
              <a:rPr lang="fi-FI" dirty="0"/>
              <a:t> </a:t>
            </a:r>
            <a:r>
              <a:rPr lang="fi-FI" dirty="0" err="1"/>
              <a:t>eleverna</a:t>
            </a:r>
            <a:r>
              <a:rPr lang="fi-FI" dirty="0"/>
              <a:t> för </a:t>
            </a:r>
            <a:r>
              <a:rPr lang="fi-FI" dirty="0" err="1"/>
              <a:t>att</a:t>
            </a:r>
            <a:r>
              <a:rPr lang="fi-FI" dirty="0"/>
              <a:t> </a:t>
            </a:r>
            <a:r>
              <a:rPr lang="fi-FI" dirty="0" err="1"/>
              <a:t>klara</a:t>
            </a:r>
            <a:r>
              <a:rPr lang="fi-FI" dirty="0"/>
              <a:t> </a:t>
            </a:r>
            <a:r>
              <a:rPr lang="fi-FI" dirty="0" err="1"/>
              <a:t>sig</a:t>
            </a:r>
            <a:r>
              <a:rPr lang="fi-FI" dirty="0"/>
              <a:t> </a:t>
            </a:r>
            <a:r>
              <a:rPr lang="fi-FI" dirty="0" err="1"/>
              <a:t>på</a:t>
            </a:r>
            <a:r>
              <a:rPr lang="fi-FI" dirty="0"/>
              <a:t> 2040-talets </a:t>
            </a:r>
            <a:r>
              <a:rPr lang="fi-FI" dirty="0" err="1"/>
              <a:t>arbetsmarknad</a:t>
            </a:r>
            <a:r>
              <a:rPr lang="fi-FI" dirty="0"/>
              <a:t>?” (</a:t>
            </a:r>
            <a:r>
              <a:rPr lang="fi-FI" dirty="0" err="1"/>
              <a:t>Svaret</a:t>
            </a:r>
            <a:r>
              <a:rPr lang="fi-FI" dirty="0"/>
              <a:t> </a:t>
            </a:r>
            <a:r>
              <a:rPr lang="fi-FI" dirty="0" err="1"/>
              <a:t>blir</a:t>
            </a:r>
            <a:r>
              <a:rPr lang="fi-FI" dirty="0"/>
              <a:t> </a:t>
            </a:r>
            <a:r>
              <a:rPr lang="fi-FI" dirty="0" err="1"/>
              <a:t>kreativ</a:t>
            </a:r>
            <a:r>
              <a:rPr lang="fi-FI" dirty="0"/>
              <a:t> </a:t>
            </a:r>
            <a:r>
              <a:rPr lang="fi-FI" dirty="0" err="1"/>
              <a:t>skatteplanerare</a:t>
            </a:r>
            <a:r>
              <a:rPr lang="fi-FI" dirty="0"/>
              <a:t> </a:t>
            </a:r>
            <a:r>
              <a:rPr lang="fi-FI" dirty="0" err="1"/>
              <a:t>el</a:t>
            </a:r>
            <a:r>
              <a:rPr lang="fi-FI" dirty="0"/>
              <a:t> </a:t>
            </a:r>
            <a:r>
              <a:rPr lang="fi-FI" dirty="0" err="1"/>
              <a:t>dyl</a:t>
            </a:r>
            <a:r>
              <a:rPr lang="fi-FI" dirty="0"/>
              <a:t>) </a:t>
            </a:r>
            <a:r>
              <a:rPr lang="fi-FI" dirty="0" err="1"/>
              <a:t>utan</a:t>
            </a:r>
            <a:r>
              <a:rPr lang="fi-FI" dirty="0"/>
              <a:t>: ”</a:t>
            </a:r>
            <a:r>
              <a:rPr lang="fi-FI" dirty="0" err="1"/>
              <a:t>Vilka</a:t>
            </a:r>
            <a:r>
              <a:rPr lang="fi-FI" dirty="0"/>
              <a:t> </a:t>
            </a:r>
            <a:r>
              <a:rPr lang="fi-FI" dirty="0" err="1"/>
              <a:t>kunskaper</a:t>
            </a:r>
            <a:r>
              <a:rPr lang="fi-FI" dirty="0"/>
              <a:t> </a:t>
            </a:r>
            <a:r>
              <a:rPr lang="fi-FI" dirty="0" err="1"/>
              <a:t>och</a:t>
            </a:r>
            <a:r>
              <a:rPr lang="fi-FI" dirty="0"/>
              <a:t> </a:t>
            </a:r>
            <a:r>
              <a:rPr lang="fi-FI" dirty="0" err="1"/>
              <a:t>färdigheter</a:t>
            </a:r>
            <a:r>
              <a:rPr lang="fi-FI" dirty="0"/>
              <a:t> </a:t>
            </a:r>
            <a:r>
              <a:rPr lang="fi-FI" dirty="0" err="1"/>
              <a:t>vill</a:t>
            </a:r>
            <a:r>
              <a:rPr lang="fi-FI" dirty="0"/>
              <a:t> vi </a:t>
            </a:r>
            <a:r>
              <a:rPr lang="fi-FI" dirty="0" err="1"/>
              <a:t>att</a:t>
            </a:r>
            <a:r>
              <a:rPr lang="fi-FI" dirty="0"/>
              <a:t> </a:t>
            </a:r>
            <a:r>
              <a:rPr lang="fi-FI" dirty="0" err="1"/>
              <a:t>våra</a:t>
            </a:r>
            <a:r>
              <a:rPr lang="fi-FI" dirty="0"/>
              <a:t> </a:t>
            </a:r>
            <a:r>
              <a:rPr lang="fi-FI" dirty="0" err="1"/>
              <a:t>barn</a:t>
            </a:r>
            <a:r>
              <a:rPr lang="fi-FI" dirty="0"/>
              <a:t> </a:t>
            </a:r>
            <a:r>
              <a:rPr lang="fi-FI" dirty="0" err="1"/>
              <a:t>ska</a:t>
            </a:r>
            <a:r>
              <a:rPr lang="fi-FI" dirty="0"/>
              <a:t> ha </a:t>
            </a:r>
            <a:r>
              <a:rPr lang="fi-FI" dirty="0" err="1"/>
              <a:t>på</a:t>
            </a:r>
            <a:r>
              <a:rPr lang="fi-FI" dirty="0"/>
              <a:t> 2040-talet?” </a:t>
            </a:r>
            <a:r>
              <a:rPr lang="en-US" dirty="0"/>
              <a:t>”This is a question trend watchers can’t answer. How could they? They only follow the trends, they don’t make them. That part is up to us”</a:t>
            </a:r>
            <a:endParaRPr lang="fi-FI" dirty="0"/>
          </a:p>
          <a:p>
            <a:pPr marL="0" indent="0">
              <a:buNone/>
            </a:pPr>
            <a:endParaRPr lang="fi-FI" dirty="0"/>
          </a:p>
        </p:txBody>
      </p:sp>
      <p:pic>
        <p:nvPicPr>
          <p:cNvPr id="4" name="Picture 3"/>
          <p:cNvPicPr>
            <a:picLocks noChangeAspect="1"/>
          </p:cNvPicPr>
          <p:nvPr/>
        </p:nvPicPr>
        <p:blipFill>
          <a:blip r:embed="rId2"/>
          <a:stretch>
            <a:fillRect/>
          </a:stretch>
        </p:blipFill>
        <p:spPr>
          <a:xfrm>
            <a:off x="10252364" y="189635"/>
            <a:ext cx="1696064" cy="2257818"/>
          </a:xfrm>
          <a:prstGeom prst="rect">
            <a:avLst/>
          </a:prstGeom>
        </p:spPr>
      </p:pic>
      <p:pic>
        <p:nvPicPr>
          <p:cNvPr id="6" name="Picture 5">
            <a:extLst>
              <a:ext uri="{FF2B5EF4-FFF2-40B4-BE49-F238E27FC236}">
                <a16:creationId xmlns:a16="http://schemas.microsoft.com/office/drawing/2014/main" id="{120F7571-8748-4D1F-B37D-E124C5AD845C}"/>
              </a:ext>
            </a:extLst>
          </p:cNvPr>
          <p:cNvPicPr>
            <a:picLocks noChangeAspect="1"/>
          </p:cNvPicPr>
          <p:nvPr/>
        </p:nvPicPr>
        <p:blipFill>
          <a:blip r:embed="rId3"/>
          <a:stretch>
            <a:fillRect/>
          </a:stretch>
        </p:blipFill>
        <p:spPr>
          <a:xfrm>
            <a:off x="10498849" y="4826999"/>
            <a:ext cx="1598558" cy="1252414"/>
          </a:xfrm>
          <a:prstGeom prst="rect">
            <a:avLst/>
          </a:prstGeom>
        </p:spPr>
      </p:pic>
    </p:spTree>
    <p:extLst>
      <p:ext uri="{BB962C8B-B14F-4D97-AF65-F5344CB8AC3E}">
        <p14:creationId xmlns:p14="http://schemas.microsoft.com/office/powerpoint/2010/main" val="111688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D241182D8D89A40AFE53EE63FAB79B3" ma:contentTypeVersion="16" ma:contentTypeDescription="Skapa ett nytt dokument." ma:contentTypeScope="" ma:versionID="ce6840fec859b01a8a7899b3f3401c46">
  <xsd:schema xmlns:xsd="http://www.w3.org/2001/XMLSchema" xmlns:xs="http://www.w3.org/2001/XMLSchema" xmlns:p="http://schemas.microsoft.com/office/2006/metadata/properties" xmlns:ns2="3ee5d65d-5312-49d2-b571-81404cbd4aec" xmlns:ns3="57bc3365-fbb6-489a-86bf-7fad8fe6c96c" targetNamespace="http://schemas.microsoft.com/office/2006/metadata/properties" ma:root="true" ma:fieldsID="f1c53f78f3177c330db951e57513fa5f" ns2:_="" ns3:_="">
    <xsd:import namespace="3ee5d65d-5312-49d2-b571-81404cbd4aec"/>
    <xsd:import namespace="57bc3365-fbb6-489a-86bf-7fad8fe6c96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e5d65d-5312-49d2-b571-81404cbd4a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65fad3f7-d3c8-4746-a81d-17c1de9c3d3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7bc3365-fbb6-489a-86bf-7fad8fe6c96c"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e96a35cd-9d62-4e71-bf0c-3a7a2e888fc4}" ma:internalName="TaxCatchAll" ma:showField="CatchAllData" ma:web="57bc3365-fbb6-489a-86bf-7fad8fe6c9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5BB82E-2921-42EB-AA5E-6310832489B2}"/>
</file>

<file path=customXml/itemProps2.xml><?xml version="1.0" encoding="utf-8"?>
<ds:datastoreItem xmlns:ds="http://schemas.openxmlformats.org/officeDocument/2006/customXml" ds:itemID="{0029C052-0C3A-4C6E-8F4F-EF0D4EFCB515}"/>
</file>

<file path=docProps/app.xml><?xml version="1.0" encoding="utf-8"?>
<Properties xmlns="http://schemas.openxmlformats.org/officeDocument/2006/extended-properties" xmlns:vt="http://schemas.openxmlformats.org/officeDocument/2006/docPropsVTypes">
  <TotalTime>62</TotalTime>
  <Words>651</Words>
  <Application>Microsoft Office PowerPoint</Application>
  <PresentationFormat>Widescreen</PresentationFormat>
  <Paragraphs>35</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Att undervisa om aktivt medborgarskap: demokrati, mångfald och en öppen framtid</vt:lpstr>
      <vt:lpstr>Hur kan vi få unga att drömma om en bättre framtid – en fråga om demokrati och mångfald</vt:lpstr>
      <vt:lpstr>Utopier</vt:lpstr>
      <vt:lpstr>Utopi inom utbildning (Peterson &amp; Freeman 2006)</vt:lpstr>
      <vt:lpstr>Hur få elever att våga drömma?</vt:lpstr>
      <vt:lpstr>Framtidsvisioner som inte ifrågasatte normer</vt:lpstr>
      <vt:lpstr>Rutger Bregman (2017): Utopia for realists</vt:lpstr>
    </vt:vector>
  </TitlesOfParts>
  <Company>University of Helsinki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 undervisa om aktivt medborgarskap: demokrati, mångfald och en öppen framtid</dc:title>
  <dc:creator>Mikander, Pia H</dc:creator>
  <cp:lastModifiedBy>Mikander, Pia H</cp:lastModifiedBy>
  <cp:revision>8</cp:revision>
  <dcterms:created xsi:type="dcterms:W3CDTF">2022-09-29T12:09:47Z</dcterms:created>
  <dcterms:modified xsi:type="dcterms:W3CDTF">2022-10-03T10:51:21Z</dcterms:modified>
</cp:coreProperties>
</file>